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311" r:id="rId5"/>
    <p:sldId id="263" r:id="rId6"/>
    <p:sldId id="300" r:id="rId7"/>
    <p:sldId id="270" r:id="rId8"/>
    <p:sldId id="272" r:id="rId9"/>
    <p:sldId id="266" r:id="rId10"/>
    <p:sldId id="269" r:id="rId11"/>
    <p:sldId id="273" r:id="rId12"/>
    <p:sldId id="275" r:id="rId13"/>
    <p:sldId id="277" r:id="rId14"/>
    <p:sldId id="282" r:id="rId15"/>
    <p:sldId id="312" r:id="rId16"/>
    <p:sldId id="283" r:id="rId17"/>
    <p:sldId id="285" r:id="rId18"/>
    <p:sldId id="287" r:id="rId19"/>
    <p:sldId id="289" r:id="rId20"/>
    <p:sldId id="290" r:id="rId21"/>
    <p:sldId id="292" r:id="rId22"/>
    <p:sldId id="296" r:id="rId23"/>
    <p:sldId id="299" r:id="rId24"/>
    <p:sldId id="305" r:id="rId25"/>
    <p:sldId id="301" r:id="rId26"/>
    <p:sldId id="308" r:id="rId27"/>
    <p:sldId id="309" r:id="rId28"/>
    <p:sldId id="306" r:id="rId29"/>
    <p:sldId id="313" r:id="rId30"/>
    <p:sldId id="31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385D8A"/>
    <a:srgbClr val="00007A"/>
    <a:srgbClr val="ECB5BC"/>
    <a:srgbClr val="F85656"/>
    <a:srgbClr val="FD8A69"/>
    <a:srgbClr val="FF3300"/>
    <a:srgbClr val="33CC33"/>
    <a:srgbClr val="007E39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86936" autoAdjust="0"/>
  </p:normalViewPr>
  <p:slideViewPr>
    <p:cSldViewPr>
      <p:cViewPr varScale="1">
        <p:scale>
          <a:sx n="66" d="100"/>
          <a:sy n="66" d="100"/>
        </p:scale>
        <p:origin x="9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원도심 분석 및 원도심 활성화 전략수립 발표를 맡게 된 팀 청주나요 </a:t>
            </a:r>
            <a:r>
              <a:rPr lang="ko-KR" altLang="en-US" dirty="0" err="1"/>
              <a:t>안청주나요</a:t>
            </a:r>
            <a:r>
              <a:rPr lang="ko-KR" altLang="en-US" dirty="0"/>
              <a:t> 늘 청주는 날 알아줘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결과를 확인할 수 있겠습니다</a:t>
            </a:r>
            <a:r>
              <a:rPr lang="en-US" altLang="ko-KR" dirty="0"/>
              <a:t>. </a:t>
            </a:r>
            <a:r>
              <a:rPr lang="ko-KR" altLang="en-US" dirty="0"/>
              <a:t>사실 </a:t>
            </a:r>
            <a:r>
              <a:rPr lang="en-US" altLang="ko-KR" dirty="0"/>
              <a:t>html</a:t>
            </a:r>
            <a:r>
              <a:rPr lang="ko-KR" altLang="en-US" dirty="0"/>
              <a:t>파일 상에서는 변화를 쉽게 확인할 수 있었는데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ppt</a:t>
            </a:r>
            <a:r>
              <a:rPr lang="ko-KR" altLang="en-US" dirty="0"/>
              <a:t>상으로 펼쳐서 보여주는 방법이 좋은 방법은 아닌 것 같다는 생각이 들어</a:t>
            </a:r>
            <a:r>
              <a:rPr lang="en-US" altLang="ko-KR" dirty="0"/>
              <a:t>,</a:t>
            </a:r>
            <a:r>
              <a:rPr lang="ko-KR" altLang="en-US" dirty="0"/>
              <a:t> 더 효과적으로 볼 수 있는 </a:t>
            </a:r>
            <a:r>
              <a:rPr lang="ko-KR" altLang="en-US" dirty="0" err="1"/>
              <a:t>히트맵</a:t>
            </a:r>
            <a:r>
              <a:rPr lang="ko-KR" altLang="en-US" dirty="0"/>
              <a:t> 상으로 옮겨보겠습니다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78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성안동</a:t>
            </a:r>
            <a:r>
              <a:rPr lang="ko-KR" altLang="en-US" dirty="0"/>
              <a:t> 인구 급증 때</a:t>
            </a:r>
            <a:r>
              <a:rPr lang="en-US" altLang="ko-KR" dirty="0"/>
              <a:t>, </a:t>
            </a:r>
            <a:r>
              <a:rPr lang="ko-KR" altLang="en-US" dirty="0"/>
              <a:t>성안동의 고령화정도가 소폭 증가했고</a:t>
            </a:r>
            <a:r>
              <a:rPr lang="en-US" altLang="ko-KR" dirty="0"/>
              <a:t>, </a:t>
            </a:r>
            <a:r>
              <a:rPr lang="ko-KR" altLang="en-US" dirty="0"/>
              <a:t>중앙동 인구 급증 때</a:t>
            </a:r>
            <a:r>
              <a:rPr lang="en-US" altLang="ko-KR" dirty="0"/>
              <a:t>, </a:t>
            </a:r>
            <a:r>
              <a:rPr lang="ko-KR" altLang="en-US" dirty="0"/>
              <a:t>중앙동 고령화 정도가 급감했습니다</a:t>
            </a:r>
            <a:r>
              <a:rPr lang="en-US" altLang="ko-KR" dirty="0"/>
              <a:t>. </a:t>
            </a:r>
            <a:r>
              <a:rPr lang="ko-KR" altLang="en-US" dirty="0" err="1"/>
              <a:t>히트맵</a:t>
            </a:r>
            <a:r>
              <a:rPr lang="ko-KR" altLang="en-US" dirty="0"/>
              <a:t> 강도변화를 통해 쉽게 확인할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이로써 원도심은 두 번의 인구증가 시기를 제외하면 지속적으로 인구수가 감소하는 추세이고</a:t>
            </a:r>
            <a:r>
              <a:rPr lang="en-US" altLang="ko-KR" dirty="0"/>
              <a:t>, </a:t>
            </a:r>
            <a:r>
              <a:rPr lang="ko-KR" altLang="en-US" dirty="0"/>
              <a:t>고령화 정도가 매우 높으면서 한 번의 비고령인구 대거유입을 제외하면 지속적으로 고령화 정도가 증가하는 추세임을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6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원도심 건축물 분석입니다</a:t>
            </a:r>
            <a:r>
              <a:rPr lang="en-US" altLang="ko-KR" dirty="0"/>
              <a:t>. </a:t>
            </a:r>
            <a:r>
              <a:rPr lang="ko-KR" altLang="en-US" dirty="0"/>
              <a:t>해당 부분은 원도심 </a:t>
            </a:r>
            <a:r>
              <a:rPr lang="ko-KR" altLang="en-US" dirty="0" err="1"/>
              <a:t>건물층수</a:t>
            </a:r>
            <a:r>
              <a:rPr lang="ko-KR" altLang="en-US" dirty="0"/>
              <a:t> 데이터를 </a:t>
            </a:r>
            <a:r>
              <a:rPr lang="en-US" altLang="ko-KR" dirty="0" err="1"/>
              <a:t>keplergl</a:t>
            </a:r>
            <a:r>
              <a:rPr lang="en-US" altLang="ko-KR" dirty="0"/>
              <a:t> </a:t>
            </a:r>
            <a:r>
              <a:rPr lang="ko-KR" altLang="en-US" dirty="0" err="1"/>
              <a:t>맵에</a:t>
            </a:r>
            <a:r>
              <a:rPr lang="ko-KR" altLang="en-US" dirty="0"/>
              <a:t> 삽입하고 맵 상세설정을 통해 시각화 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구역은 약 </a:t>
            </a:r>
            <a:r>
              <a:rPr lang="en-US" altLang="ko-KR" dirty="0"/>
              <a:t>95%</a:t>
            </a:r>
            <a:r>
              <a:rPr lang="ko-KR" altLang="en-US" dirty="0"/>
              <a:t>의 건물이 </a:t>
            </a:r>
            <a:r>
              <a:rPr lang="en-US" altLang="ko-KR" dirty="0"/>
              <a:t>4</a:t>
            </a:r>
            <a:r>
              <a:rPr lang="ko-KR" altLang="en-US" dirty="0"/>
              <a:t>층 이하의 저층건물로 구성되어 있는데</a:t>
            </a:r>
            <a:r>
              <a:rPr lang="en-US" altLang="ko-KR" dirty="0"/>
              <a:t>, </a:t>
            </a:r>
            <a:r>
              <a:rPr lang="ko-KR" altLang="en-US" dirty="0"/>
              <a:t>이는 해당 구역이 원도심 경관지구로 설정되어 건축물 기준높이에 제한이 설정되어 있었기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경관지구는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해제될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부분은 원도심 건물연수 데이터를 </a:t>
            </a:r>
            <a:r>
              <a:rPr lang="en-US" altLang="ko-KR" dirty="0" err="1"/>
              <a:t>keplergl</a:t>
            </a:r>
            <a:r>
              <a:rPr lang="en-US" altLang="ko-KR" dirty="0"/>
              <a:t> </a:t>
            </a:r>
            <a:r>
              <a:rPr lang="ko-KR" altLang="en-US" dirty="0" err="1"/>
              <a:t>맵에</a:t>
            </a:r>
            <a:r>
              <a:rPr lang="ko-KR" altLang="en-US" dirty="0"/>
              <a:t> 삽입하고 맵 상세설정을 통해 시각화 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구역은 약 </a:t>
            </a:r>
            <a:r>
              <a:rPr lang="en-US" altLang="ko-KR" dirty="0"/>
              <a:t>90%</a:t>
            </a:r>
            <a:r>
              <a:rPr lang="ko-KR" altLang="en-US" dirty="0"/>
              <a:t> 이상의 건물이 </a:t>
            </a:r>
            <a:r>
              <a:rPr lang="en-US" altLang="ko-KR" dirty="0"/>
              <a:t>20</a:t>
            </a:r>
            <a:r>
              <a:rPr lang="ko-KR" altLang="en-US" dirty="0"/>
              <a:t>년 이상의 기간이 지난 노후 불량건축물로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해당 기준은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 기준입니다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5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시계열로 본 세 연도의 교통량 </a:t>
            </a:r>
            <a:r>
              <a:rPr lang="en-US" altLang="ko-KR" dirty="0"/>
              <a:t>HEATMAP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세 연도의 차이가 미미하여 원도심 쇠퇴 정도를 확인하기는 힘들지만</a:t>
            </a:r>
            <a:r>
              <a:rPr lang="en-US" altLang="ko-KR" dirty="0"/>
              <a:t>., </a:t>
            </a:r>
            <a:r>
              <a:rPr lang="ko-KR" altLang="en-US" dirty="0"/>
              <a:t>공통적으로 두 지점</a:t>
            </a:r>
            <a:r>
              <a:rPr lang="en-US" altLang="ko-KR" dirty="0"/>
              <a:t>, </a:t>
            </a:r>
            <a:r>
              <a:rPr lang="ko-KR" altLang="en-US" dirty="0"/>
              <a:t>상당사거리와 청주대교 사거리 상에 교통량이 집중되어 있다는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두 사거리는 각각 </a:t>
            </a:r>
            <a:r>
              <a:rPr lang="ko-KR" altLang="en-US" dirty="0" err="1"/>
              <a:t>상당로와</a:t>
            </a:r>
            <a:r>
              <a:rPr lang="ko-KR" altLang="en-US" dirty="0"/>
              <a:t> 사직대로 상에 위치해 있는데 이 도로들을 제대로 살펴보기 위해 다음 슬라이드로 넘어가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도로들의 교통량을 상위 네 구간으로 나누어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이전 슬라이드에 있었던 상당사거리와 청주대교 사거리가 포함되어 있는 </a:t>
            </a:r>
            <a:r>
              <a:rPr lang="ko-KR" altLang="en-US" dirty="0" err="1"/>
              <a:t>상당로</a:t>
            </a:r>
            <a:r>
              <a:rPr lang="en-US" altLang="ko-KR" dirty="0"/>
              <a:t>,</a:t>
            </a:r>
            <a:r>
              <a:rPr lang="ko-KR" altLang="en-US" dirty="0"/>
              <a:t> 사직대로의 교통량이 지속적으로 높으며 해당 도로들을 중심으로 </a:t>
            </a:r>
            <a:r>
              <a:rPr lang="ko-KR" altLang="en-US" dirty="0" err="1"/>
              <a:t>원도심부</a:t>
            </a:r>
            <a:r>
              <a:rPr lang="ko-KR" altLang="en-US" dirty="0"/>
              <a:t> 교통 네트워크가 뻗어 있다는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40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원도심 반경 </a:t>
            </a:r>
            <a:r>
              <a:rPr lang="en-US" altLang="ko-KR" dirty="0">
                <a:latin typeface="+mn-ea"/>
                <a:ea typeface="+mn-ea"/>
              </a:rPr>
              <a:t>5.5km</a:t>
            </a:r>
            <a:r>
              <a:rPr lang="ko-KR" altLang="en-US" dirty="0">
                <a:latin typeface="+mn-ea"/>
                <a:ea typeface="+mn-ea"/>
              </a:rPr>
              <a:t>의 버스정류장 </a:t>
            </a:r>
            <a:r>
              <a:rPr lang="ko-KR" altLang="en-US" dirty="0" err="1">
                <a:latin typeface="+mn-ea"/>
                <a:ea typeface="+mn-ea"/>
              </a:rPr>
              <a:t>승하차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해당 </a:t>
            </a:r>
            <a:r>
              <a:rPr lang="ko-KR" altLang="en-US" dirty="0" err="1">
                <a:latin typeface="+mn-ea"/>
                <a:ea typeface="+mn-ea"/>
              </a:rPr>
              <a:t>히트맵에서도</a:t>
            </a:r>
            <a:r>
              <a:rPr lang="ko-KR" altLang="en-US" dirty="0">
                <a:latin typeface="+mn-ea"/>
                <a:ea typeface="+mn-ea"/>
              </a:rPr>
              <a:t> 역시 </a:t>
            </a:r>
            <a:r>
              <a:rPr lang="ko-KR" altLang="en-US" dirty="0" err="1">
                <a:latin typeface="+mn-ea"/>
                <a:ea typeface="+mn-ea"/>
              </a:rPr>
              <a:t>상당로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사직대로의 강도가 높다는 것을 확인할 수 있겠습니다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/>
              <a:t>이로써 원도심의 교통 네트워크는 </a:t>
            </a:r>
            <a:r>
              <a:rPr lang="ko-KR" altLang="en-US" dirty="0" err="1"/>
              <a:t>상당로</a:t>
            </a:r>
            <a:r>
              <a:rPr lang="en-US" altLang="ko-KR" dirty="0"/>
              <a:t>, </a:t>
            </a:r>
            <a:r>
              <a:rPr lang="ko-KR" altLang="en-US" dirty="0"/>
              <a:t>사직대로를 중심으로 이루어져 있다는 것을 확인할 수 있습니다</a:t>
            </a:r>
            <a:r>
              <a:rPr lang="en-US" altLang="ko-KR" dirty="0"/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다음은 청주시 불법관련 분석입니다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우선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데이터를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히트맵으로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시각화 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성안길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&amp;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청주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로데오거리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부근의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 단속빈도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강도가 매우 높은 것을 확인할 수 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주차장과 도로 네트워크를 추가했을 경우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현재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해당 부근의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주자장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공급이  수요를 못 따라잡고 있어 불법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강도가 높게 나오는 것으로 예상할 수 있겠습니다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해당 지역의 </a:t>
            </a:r>
            <a:r>
              <a:rPr lang="en-US" altLang="ko-KR" dirty="0"/>
              <a:t>112</a:t>
            </a:r>
            <a:r>
              <a:rPr lang="ko-KR" altLang="en-US" dirty="0"/>
              <a:t>신고 통계를 시각화 했습니다</a:t>
            </a:r>
            <a:r>
              <a:rPr lang="en-US" altLang="ko-KR" dirty="0"/>
              <a:t>.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성안길</a:t>
            </a:r>
            <a:r>
              <a:rPr lang="ko-KR" altLang="en-US" dirty="0"/>
              <a:t> 일대와 석교 </a:t>
            </a:r>
            <a:r>
              <a:rPr lang="ko-KR" altLang="en-US" dirty="0" err="1"/>
              <a:t>육거리</a:t>
            </a:r>
            <a:r>
              <a:rPr lang="en-US" altLang="ko-KR" dirty="0"/>
              <a:t>(</a:t>
            </a:r>
            <a:r>
              <a:rPr lang="ko-KR" altLang="en-US" dirty="0" err="1"/>
              <a:t>육거리</a:t>
            </a:r>
            <a:r>
              <a:rPr lang="ko-KR" altLang="en-US" dirty="0"/>
              <a:t> 시장</a:t>
            </a:r>
            <a:r>
              <a:rPr lang="en-US" altLang="ko-KR" dirty="0"/>
              <a:t>)</a:t>
            </a:r>
            <a:r>
              <a:rPr lang="ko-KR" altLang="en-US" dirty="0"/>
              <a:t> 일대가 눈에 띄게 강도가 높은 것을 확인할 수 있습니다</a:t>
            </a:r>
            <a:r>
              <a:rPr lang="en-US" altLang="ko-KR" dirty="0"/>
              <a:t>. (</a:t>
            </a:r>
            <a:r>
              <a:rPr lang="ko-KR" altLang="en-US" dirty="0"/>
              <a:t>성안길은 이전 슬라이드에서 불법 </a:t>
            </a:r>
            <a:r>
              <a:rPr lang="ko-KR" altLang="en-US" dirty="0" err="1"/>
              <a:t>주정차</a:t>
            </a:r>
            <a:r>
              <a:rPr lang="ko-KR" altLang="en-US" dirty="0"/>
              <a:t> 신고건수가 높았던 곳입니다</a:t>
            </a:r>
            <a:r>
              <a:rPr lang="en-US" altLang="ko-KR" dirty="0"/>
              <a:t>.) </a:t>
            </a:r>
            <a:r>
              <a:rPr lang="ko-KR" altLang="en-US" dirty="0"/>
              <a:t>보통 </a:t>
            </a:r>
            <a:r>
              <a:rPr lang="en-US" altLang="ko-KR" dirty="0"/>
              <a:t>112</a:t>
            </a:r>
            <a:r>
              <a:rPr lang="ko-KR" altLang="en-US" dirty="0"/>
              <a:t>신고건수는 유동인구와 양의 상관관계를 보이는 경향이 있기 때문에 유동인구를 분석하기로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3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세대의 연도별 유동인구 변화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사실 도시재생 관점에서는 세대를 구분하여 특정세대의 이동패턴을 파악하는 분석 및 시각화가 효과적인 방법이라고 생각했기 때문에 원 데이터의 성별을 통합하고 세대를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와 비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로 나누어 시각화 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세대 유동인구는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일대에서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가장 활발하지만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점점 감소하는 추세를 보이고 있습니다．</a:t>
            </a:r>
            <a:endParaRPr lang="en-US" altLang="ko-KR" b="0" spc="-150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4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과제목표 설정</a:t>
            </a:r>
            <a:r>
              <a:rPr lang="en-US" altLang="ko-KR" dirty="0"/>
              <a:t>, </a:t>
            </a:r>
            <a:r>
              <a:rPr lang="ko-KR" altLang="en-US" dirty="0"/>
              <a:t>원도심 분석</a:t>
            </a:r>
            <a:r>
              <a:rPr lang="en-US" altLang="ko-KR" dirty="0"/>
              <a:t>, </a:t>
            </a:r>
            <a:r>
              <a:rPr lang="ko-KR" altLang="en-US" dirty="0"/>
              <a:t>원도심 활성화 방안 순으로 진행하겠습니다</a:t>
            </a:r>
            <a:r>
              <a:rPr lang="en-US" altLang="ko-KR" dirty="0"/>
              <a:t>. </a:t>
            </a:r>
            <a:r>
              <a:rPr lang="ko-KR" altLang="en-US" dirty="0"/>
              <a:t>이번 분석과제의 목표 범위가 상대적으로 넓다는 판단이 들어서</a:t>
            </a:r>
            <a:r>
              <a:rPr lang="en-US" altLang="ko-KR" dirty="0"/>
              <a:t>,</a:t>
            </a:r>
            <a:r>
              <a:rPr lang="ko-KR" altLang="en-US" dirty="0"/>
              <a:t> 분석과정을 좀 특이하게 목표를 먼저 설정한 후</a:t>
            </a:r>
            <a:r>
              <a:rPr lang="en-US" altLang="ko-KR" dirty="0"/>
              <a:t>,</a:t>
            </a:r>
            <a:r>
              <a:rPr lang="ko-KR" altLang="en-US" dirty="0"/>
              <a:t> 목표에 맞게 </a:t>
            </a:r>
            <a:r>
              <a:rPr lang="en-US" altLang="ko-KR" dirty="0"/>
              <a:t>EDA </a:t>
            </a:r>
            <a:r>
              <a:rPr lang="ko-KR" altLang="en-US" dirty="0"/>
              <a:t>및 분석을 한 후</a:t>
            </a:r>
            <a:r>
              <a:rPr lang="en-US" altLang="ko-KR" dirty="0"/>
              <a:t>, </a:t>
            </a:r>
            <a:r>
              <a:rPr lang="ko-KR" altLang="en-US" dirty="0"/>
              <a:t>활성화 방안을 도출하는 순서로 진행하게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반면 비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해당 부근에서 점차 증가하는 추세를 보이고 있습니다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28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 유동인구 변화 </a:t>
            </a:r>
            <a:r>
              <a:rPr lang="ko-KR" altLang="en-US" dirty="0" err="1"/>
              <a:t>히트맵입니다</a:t>
            </a:r>
            <a:r>
              <a:rPr lang="en-US" altLang="ko-KR" dirty="0"/>
              <a:t>. </a:t>
            </a:r>
            <a:r>
              <a:rPr lang="ko-KR" altLang="en-US" dirty="0"/>
              <a:t>슬라이드 쇼 차원에서 정지 재생이 안되기 때문에 계속 </a:t>
            </a:r>
            <a:r>
              <a:rPr lang="ko-KR" altLang="en-US" dirty="0" err="1"/>
              <a:t>반복재생되는</a:t>
            </a:r>
            <a:r>
              <a:rPr lang="ko-KR" altLang="en-US" dirty="0"/>
              <a:t> 점 죄송합니다</a:t>
            </a:r>
            <a:r>
              <a:rPr lang="en-US" altLang="ko-KR" dirty="0"/>
              <a:t>. </a:t>
            </a:r>
            <a:r>
              <a:rPr lang="ko-KR" altLang="en-US" dirty="0"/>
              <a:t>원도심 내 유동인구의 </a:t>
            </a:r>
            <a:r>
              <a:rPr lang="en-US" altLang="ko-KR" dirty="0"/>
              <a:t>24</a:t>
            </a:r>
            <a:r>
              <a:rPr lang="ko-KR" altLang="en-US" dirty="0"/>
              <a:t>시간 활동패턴을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05</a:t>
            </a:r>
            <a:r>
              <a:rPr lang="ko-KR" altLang="en-US" dirty="0"/>
              <a:t>시부터 </a:t>
            </a:r>
            <a:r>
              <a:rPr lang="en-US" altLang="ko-KR" dirty="0"/>
              <a:t>19</a:t>
            </a:r>
            <a:r>
              <a:rPr lang="ko-KR" altLang="en-US" dirty="0"/>
              <a:t>시까지 지속적으로 유동인구가 증가 및 확대되는 추세를 보이고 있으며 </a:t>
            </a:r>
            <a:r>
              <a:rPr lang="en-US" altLang="ko-KR" dirty="0"/>
              <a:t>20</a:t>
            </a:r>
            <a:r>
              <a:rPr lang="ko-KR" altLang="en-US" dirty="0"/>
              <a:t>시부터 ４시까지의 유동인구는 지속적으로 감소하는 추세입니다</a:t>
            </a:r>
            <a:r>
              <a:rPr lang="en-US" altLang="ko-KR" dirty="0"/>
              <a:t>. </a:t>
            </a:r>
            <a:r>
              <a:rPr lang="ko-KR" altLang="en-US" dirty="0"/>
              <a:t>유동인구는 </a:t>
            </a:r>
            <a:r>
              <a:rPr lang="ko-KR" altLang="en-US" dirty="0" err="1"/>
              <a:t>상당로</a:t>
            </a:r>
            <a:r>
              <a:rPr lang="ko-KR" altLang="en-US" dirty="0"/>
              <a:t> 및 </a:t>
            </a:r>
            <a:r>
              <a:rPr lang="ko-KR" altLang="en-US" dirty="0" err="1"/>
              <a:t>성안길</a:t>
            </a:r>
            <a:r>
              <a:rPr lang="en-US" altLang="ko-KR" dirty="0"/>
              <a:t>,</a:t>
            </a:r>
            <a:r>
              <a:rPr lang="ko-KR" altLang="en-US" dirty="0"/>
              <a:t> 사직대로 부근이 높았으며 이 일대들은 유동인구의 감소가 상대적으로 낮았습니다</a:t>
            </a:r>
            <a:r>
              <a:rPr lang="en-US" altLang="ko-KR" dirty="0"/>
              <a:t>.</a:t>
            </a:r>
            <a:r>
              <a:rPr lang="ko-KR" altLang="en-US" dirty="0"/>
              <a:t> 연도별 변화 측면에서 </a:t>
            </a:r>
            <a:r>
              <a:rPr lang="ko-KR" altLang="en-US" dirty="0" err="1"/>
              <a:t>히트맵의</a:t>
            </a:r>
            <a:r>
              <a:rPr lang="ko-KR" altLang="en-US" dirty="0"/>
              <a:t> 범위나 강도를 확인해보면 유동인구가 점점 쇠퇴하고 있음을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30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다음으로는 원도심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상권분석입니다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원도심 상권은 소매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음식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생활서비스 업종이 전체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비율중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93%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이상을 차지하고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이런 상권들 역시 유동인구와 교통량이 높은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사직대로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육거리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시장 일대를 중심으로 상권이 밀집되어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지역들은 상권이 </a:t>
            </a:r>
            <a:r>
              <a:rPr lang="ko-KR" altLang="en-US" dirty="0" err="1"/>
              <a:t>모여있는</a:t>
            </a:r>
            <a:r>
              <a:rPr lang="ko-KR" altLang="en-US" dirty="0"/>
              <a:t> 만큼</a:t>
            </a:r>
            <a:r>
              <a:rPr lang="en-US" altLang="ko-KR" dirty="0"/>
              <a:t>,</a:t>
            </a:r>
            <a:r>
              <a:rPr lang="ko-KR" altLang="en-US" dirty="0"/>
              <a:t> 카드매출을 시각화 했을 때도 </a:t>
            </a:r>
            <a:r>
              <a:rPr lang="ko-KR" altLang="en-US" dirty="0" err="1"/>
              <a:t>성안길</a:t>
            </a:r>
            <a:r>
              <a:rPr lang="ko-KR" altLang="en-US" dirty="0"/>
              <a:t> 부근</a:t>
            </a:r>
            <a:r>
              <a:rPr lang="en-US" altLang="ko-KR" dirty="0"/>
              <a:t>, </a:t>
            </a:r>
            <a:r>
              <a:rPr lang="ko-KR" altLang="en-US" dirty="0"/>
              <a:t>육거리시장 부근의 매출이 상대적으로 높습니다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6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원도심의 시설위치 데이터를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거의 모든 시설이 </a:t>
            </a:r>
            <a:r>
              <a:rPr lang="ko-KR" altLang="en-US" dirty="0" err="1"/>
              <a:t>성안길</a:t>
            </a:r>
            <a:r>
              <a:rPr lang="ko-KR" altLang="en-US" dirty="0"/>
              <a:t> 일대와 </a:t>
            </a:r>
            <a:r>
              <a:rPr lang="ko-KR" altLang="en-US" dirty="0" err="1"/>
              <a:t>상당로를</a:t>
            </a:r>
            <a:r>
              <a:rPr lang="ko-KR" altLang="en-US" dirty="0"/>
              <a:t> 중심으로 분포해 있습니다</a:t>
            </a:r>
            <a:r>
              <a:rPr lang="en-US" altLang="ko-KR" dirty="0"/>
              <a:t>. </a:t>
            </a:r>
            <a:r>
              <a:rPr lang="ko-KR" altLang="en-US" dirty="0"/>
              <a:t>해당 데이터들은 이후 원도심 활성화 방안을 도출하기 위한 참고 데이터로 활용될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68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원도심 활성화 방안입니다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노후건물 리모델링 </a:t>
            </a:r>
            <a:r>
              <a:rPr lang="en-US" altLang="ko-KR" dirty="0"/>
              <a:t>&amp; </a:t>
            </a:r>
            <a:r>
              <a:rPr lang="ko-KR" altLang="en-US" dirty="0"/>
              <a:t>재건축입니다</a:t>
            </a:r>
            <a:r>
              <a:rPr lang="en-US" altLang="ko-KR" dirty="0"/>
              <a:t>. </a:t>
            </a:r>
            <a:r>
              <a:rPr lang="ko-KR" altLang="en-US" dirty="0" err="1"/>
              <a:t>원도심경관지구가</a:t>
            </a:r>
            <a:r>
              <a:rPr lang="ko-KR" altLang="en-US" dirty="0"/>
              <a:t> 해제된다 하더라도 무턱대고 고층건물을 올리기에는 </a:t>
            </a:r>
            <a:r>
              <a:rPr lang="en-US" altLang="ko-KR" dirty="0"/>
              <a:t>‘</a:t>
            </a:r>
            <a:r>
              <a:rPr lang="ko-KR" altLang="en-US" dirty="0"/>
              <a:t>문화경관 보존</a:t>
            </a:r>
            <a:r>
              <a:rPr lang="en-US" altLang="ko-KR" dirty="0"/>
              <a:t>＇</a:t>
            </a:r>
            <a:r>
              <a:rPr lang="ko-KR" altLang="en-US" dirty="0"/>
              <a:t>이라는 청주시 도시재생 사업과 충돌하기 때문에</a:t>
            </a:r>
            <a:r>
              <a:rPr lang="en-US" altLang="ko-KR" dirty="0"/>
              <a:t>, </a:t>
            </a:r>
            <a:r>
              <a:rPr lang="ko-KR" altLang="en-US" dirty="0"/>
              <a:t>도시경관을 고려한 리모델링 </a:t>
            </a:r>
            <a:r>
              <a:rPr lang="en-US" altLang="ko-KR" dirty="0"/>
              <a:t>&amp; </a:t>
            </a:r>
            <a:r>
              <a:rPr lang="ko-KR" altLang="en-US" dirty="0"/>
              <a:t>도시재생사업이 필요할 것으로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9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번재로</a:t>
            </a:r>
            <a:r>
              <a:rPr lang="ko-KR" altLang="en-US" dirty="0"/>
              <a:t> 도심녹지공간 확대 그리고 보행자동선 개선입니다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성공적인 도심지역은 편안한 보행환경을 만드는 가로경관과 도심녹지</a:t>
            </a:r>
            <a:r>
              <a:rPr lang="en-US" altLang="ko-KR" dirty="0"/>
              <a:t>, </a:t>
            </a:r>
            <a:r>
              <a:rPr lang="ko-KR" altLang="en-US" dirty="0"/>
              <a:t>주요 활동 거점과 중심 뼈대가 되는 가로를 연결하는 보행연결 시스템이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가로경관과 도심녹지를 개선하기 위해서는 원도심 구역의 가로수 네트워크를 확대 </a:t>
            </a:r>
            <a:r>
              <a:rPr lang="ko-KR" altLang="en-US" dirty="0" err="1"/>
              <a:t>무심천</a:t>
            </a:r>
            <a:r>
              <a:rPr lang="ko-KR" altLang="en-US" dirty="0"/>
              <a:t> 주변 녹지 확대 및 시민공원을 증설해야 합니다</a:t>
            </a:r>
            <a:r>
              <a:rPr lang="en-US" altLang="ko-KR" dirty="0"/>
              <a:t>. </a:t>
            </a:r>
            <a:r>
              <a:rPr lang="ko-KR" altLang="en-US" dirty="0"/>
              <a:t>또한 석교육거리 부근의 유동인구가 높은 </a:t>
            </a:r>
            <a:r>
              <a:rPr lang="ko-KR" altLang="en-US" dirty="0" err="1"/>
              <a:t>편인데에</a:t>
            </a:r>
            <a:r>
              <a:rPr lang="ko-KR" altLang="en-US" dirty="0"/>
              <a:t> 비해</a:t>
            </a:r>
            <a:r>
              <a:rPr lang="en-US" altLang="ko-KR" dirty="0"/>
              <a:t>,</a:t>
            </a:r>
            <a:r>
              <a:rPr lang="ko-KR" altLang="en-US" dirty="0"/>
              <a:t> 보행자 네트워크가 상대적으로 빈약합니다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사직대로를 연결하는 보행시스템 네트워크가 석교육거리 부근까지 확대되어야 할 것으로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90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 주차공간 확보 </a:t>
            </a:r>
            <a:r>
              <a:rPr lang="en-US" altLang="ko-KR" dirty="0"/>
              <a:t>&amp; </a:t>
            </a:r>
            <a:r>
              <a:rPr lang="ko-KR" altLang="en-US" dirty="0"/>
              <a:t>주차장 개편입니다</a:t>
            </a:r>
            <a:r>
              <a:rPr lang="en-US" altLang="ko-KR" dirty="0"/>
              <a:t>. </a:t>
            </a:r>
            <a:r>
              <a:rPr lang="ko-KR" altLang="en-US" dirty="0"/>
              <a:t>사실 가장 개선이 필요해 보이는 부분인데</a:t>
            </a:r>
            <a:r>
              <a:rPr lang="en-US" altLang="ko-KR" dirty="0"/>
              <a:t>, </a:t>
            </a:r>
            <a:r>
              <a:rPr lang="ko-KR" altLang="en-US" dirty="0" err="1"/>
              <a:t>성안길</a:t>
            </a:r>
            <a:r>
              <a:rPr lang="ko-KR" altLang="en-US" dirty="0"/>
              <a:t> 부근의 주차장 공급이 수요량에 비해 부족할 것으로 예상됩니다</a:t>
            </a:r>
            <a:r>
              <a:rPr lang="en-US" altLang="ko-KR" dirty="0"/>
              <a:t>. </a:t>
            </a:r>
            <a:r>
              <a:rPr lang="ko-KR" altLang="en-US" dirty="0"/>
              <a:t>또한 다른 구역에 비해 </a:t>
            </a:r>
            <a:r>
              <a:rPr lang="ko-KR" altLang="en-US" dirty="0" err="1"/>
              <a:t>육거리</a:t>
            </a:r>
            <a:r>
              <a:rPr lang="ko-KR" altLang="en-US" dirty="0"/>
              <a:t> 시장 부근의 주차장 분포가 적습니다</a:t>
            </a:r>
            <a:r>
              <a:rPr lang="en-US" altLang="ko-KR" dirty="0"/>
              <a:t>. </a:t>
            </a:r>
            <a:r>
              <a:rPr lang="ko-KR" altLang="en-US" dirty="0"/>
              <a:t>해당 지역은 교통량 및 유동인구 상위 지역으로써</a:t>
            </a:r>
            <a:r>
              <a:rPr lang="en-US" altLang="ko-KR" dirty="0"/>
              <a:t>, </a:t>
            </a:r>
            <a:r>
              <a:rPr lang="ko-KR" altLang="en-US" dirty="0"/>
              <a:t>주차장의 증설이 요구됩니다</a:t>
            </a:r>
            <a:r>
              <a:rPr lang="en-US" altLang="ko-KR" dirty="0"/>
              <a:t>. </a:t>
            </a:r>
            <a:r>
              <a:rPr lang="ko-KR" altLang="en-US" dirty="0"/>
              <a:t>사실 이 부분들도 정책적인 해결방안이 필요한데</a:t>
            </a:r>
            <a:r>
              <a:rPr lang="en-US" altLang="ko-KR" dirty="0"/>
              <a:t>, </a:t>
            </a:r>
            <a:r>
              <a:rPr lang="ko-KR" altLang="en-US" dirty="0"/>
              <a:t>공공기관 부설주차장 야간개방</a:t>
            </a:r>
            <a:r>
              <a:rPr lang="en-US" altLang="ko-KR" dirty="0"/>
              <a:t>, </a:t>
            </a:r>
            <a:r>
              <a:rPr lang="ko-KR" altLang="en-US" dirty="0"/>
              <a:t>공영주차장 확충 및 장기주차 제한</a:t>
            </a:r>
            <a:r>
              <a:rPr lang="en-US" altLang="ko-KR" dirty="0"/>
              <a:t>, </a:t>
            </a:r>
            <a:r>
              <a:rPr lang="ko-KR" altLang="en-US" dirty="0"/>
              <a:t>유동인구 밀집지역 쌈지주차장 확충 등의 방안이 있습니다</a:t>
            </a:r>
            <a:r>
              <a:rPr lang="en-US" altLang="ko-KR" dirty="0"/>
              <a:t>. </a:t>
            </a:r>
            <a:r>
              <a:rPr lang="ko-KR" altLang="en-US" dirty="0"/>
              <a:t>이 중 </a:t>
            </a:r>
            <a:r>
              <a:rPr lang="en-US" altLang="ko-KR" dirty="0"/>
              <a:t>3</a:t>
            </a:r>
            <a:r>
              <a:rPr lang="ko-KR" altLang="en-US" dirty="0"/>
              <a:t>번 항목</a:t>
            </a:r>
            <a:r>
              <a:rPr lang="en-US" altLang="ko-KR" dirty="0"/>
              <a:t>, </a:t>
            </a:r>
            <a:r>
              <a:rPr lang="ko-KR" altLang="en-US" dirty="0"/>
              <a:t>쌈지주차장 대상지인 유휴부지를 시각화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75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유휴부지라 생각되는 </a:t>
            </a:r>
            <a:r>
              <a:rPr lang="ko-KR" altLang="en-US" dirty="0" err="1"/>
              <a:t>세분류</a:t>
            </a:r>
            <a:r>
              <a:rPr lang="en-US" altLang="ko-KR" dirty="0"/>
              <a:t>(</a:t>
            </a:r>
            <a:r>
              <a:rPr lang="ko-KR" altLang="en-US" dirty="0"/>
              <a:t>경지정리가 안된 밭</a:t>
            </a:r>
            <a:r>
              <a:rPr lang="en-US" altLang="ko-KR" dirty="0"/>
              <a:t>, </a:t>
            </a:r>
            <a:r>
              <a:rPr lang="ko-KR" altLang="en-US" dirty="0" err="1"/>
              <a:t>기타초지</a:t>
            </a:r>
            <a:r>
              <a:rPr lang="en-US" altLang="ko-KR" dirty="0"/>
              <a:t>, </a:t>
            </a:r>
            <a:r>
              <a:rPr lang="ko-KR" altLang="en-US" dirty="0" err="1"/>
              <a:t>기타나지</a:t>
            </a:r>
            <a:r>
              <a:rPr lang="en-US" altLang="ko-KR" dirty="0"/>
              <a:t>) </a:t>
            </a:r>
            <a:r>
              <a:rPr lang="ko-KR" altLang="en-US" dirty="0"/>
              <a:t>들을 시각화해서 예비 주차공간 부지로 선정했습니다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성안길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상당로</a:t>
            </a:r>
            <a:r>
              <a:rPr lang="ko-KR" altLang="en-US" dirty="0"/>
              <a:t> 부근 유휴부지와 석교 </a:t>
            </a:r>
            <a:r>
              <a:rPr lang="ko-KR" altLang="en-US" dirty="0" err="1"/>
              <a:t>육거리</a:t>
            </a:r>
            <a:r>
              <a:rPr lang="ko-KR" altLang="en-US" dirty="0"/>
              <a:t> 부근 유휴부지 모두 시각화 하였습니다</a:t>
            </a:r>
            <a:r>
              <a:rPr lang="en-US" altLang="ko-KR" dirty="0"/>
              <a:t>. </a:t>
            </a:r>
            <a:r>
              <a:rPr lang="ko-KR" altLang="en-US" dirty="0"/>
              <a:t>사실 제가 선정한 </a:t>
            </a:r>
            <a:r>
              <a:rPr lang="ko-KR" altLang="en-US" dirty="0" err="1"/>
              <a:t>부지들에는</a:t>
            </a:r>
            <a:r>
              <a:rPr lang="ko-KR" altLang="en-US" dirty="0"/>
              <a:t> 일부 공원부지</a:t>
            </a:r>
            <a:r>
              <a:rPr lang="en-US" altLang="ko-KR" dirty="0"/>
              <a:t> </a:t>
            </a:r>
            <a:r>
              <a:rPr lang="ko-KR" altLang="en-US" dirty="0"/>
              <a:t>또는 소유권이 있는 부지가 포함되어 있기 때문에 참고자료로만 생각해주시면 감사하겠습니다</a:t>
            </a:r>
            <a:r>
              <a:rPr lang="en-US" altLang="ko-KR" dirty="0"/>
              <a:t>. </a:t>
            </a:r>
            <a:r>
              <a:rPr lang="ko-KR" altLang="en-US" dirty="0"/>
              <a:t>일단 유휴부지 데이터만 있다면</a:t>
            </a:r>
            <a:r>
              <a:rPr lang="en-US" altLang="ko-KR" dirty="0"/>
              <a:t>,</a:t>
            </a:r>
            <a:r>
              <a:rPr lang="ko-KR" altLang="en-US" dirty="0"/>
              <a:t> 특정지역 내 예비 주차공간 부지들을 바로 시각화 할 수 있도록 하는 알고리즘을 만들어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과제목표 설정입니다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5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슬라이드는 공공기관을 위한 서비스를 제작하고자 하는 개발자 측면에서</a:t>
            </a:r>
            <a:r>
              <a:rPr lang="en-US" altLang="ko-KR" dirty="0"/>
              <a:t>,</a:t>
            </a:r>
            <a:r>
              <a:rPr lang="ko-KR" altLang="en-US" dirty="0"/>
              <a:t> 지자체와 연계한 원도심 주차공간 현황을 제공하는 서비스를 제작해보는 것은 어떨지 제안하는 차원에서 만들었습니다</a:t>
            </a:r>
            <a:r>
              <a:rPr lang="en-US" altLang="ko-KR" dirty="0"/>
              <a:t>. </a:t>
            </a:r>
            <a:r>
              <a:rPr lang="ko-KR" altLang="en-US" dirty="0"/>
              <a:t>특정 위치에서 </a:t>
            </a:r>
            <a:r>
              <a:rPr lang="en-US" altLang="ko-KR" dirty="0"/>
              <a:t>distance method</a:t>
            </a:r>
            <a:r>
              <a:rPr lang="ko-KR" altLang="en-US" dirty="0"/>
              <a:t>를 이용해서 가장 가까운 주차장 １０개와의 네트워크를 보여주고 잔여 주차공간을 확인할 수 있는 알고리즘을 제작해보았습니다</a:t>
            </a:r>
            <a:r>
              <a:rPr lang="en-US" altLang="ko-KR" dirty="0"/>
              <a:t>. </a:t>
            </a:r>
            <a:r>
              <a:rPr lang="ko-KR" altLang="en-US" dirty="0"/>
              <a:t>사실 주차수요 데이터를 찾기 힘들어서 더 고도화된 작업을 하기가 불가능해서 아쉬웠습니다</a:t>
            </a:r>
            <a:r>
              <a:rPr lang="en-US" altLang="ko-KR" dirty="0"/>
              <a:t>.</a:t>
            </a:r>
            <a:r>
              <a:rPr lang="ko-KR" altLang="en-US" dirty="0"/>
              <a:t> 시간만 더 주어진다면 실시간 주차수요 및 통행량을 결합해서 더욱 고도화된 서비스를 제작할 수 있지 않을까 생각되어 좀 아쉬움이 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64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8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2030 </a:t>
            </a:r>
            <a:r>
              <a:rPr lang="ko-KR" altLang="en-US" dirty="0"/>
              <a:t>청주시 경관기본계획을 살펴보면 청주시는 크게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도시‘</a:t>
            </a:r>
            <a:r>
              <a:rPr lang="en-US" altLang="ko-KR" dirty="0"/>
              <a:t>, 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 </a:t>
            </a:r>
            <a:r>
              <a:rPr lang="ko-KR" altLang="en-US" dirty="0"/>
              <a:t>사업으로 도시재생 계획을 계획했습니다</a:t>
            </a:r>
            <a:r>
              <a:rPr lang="en-US" altLang="ko-KR" dirty="0"/>
              <a:t>. </a:t>
            </a:r>
            <a:r>
              <a:rPr lang="ko-KR" altLang="en-US" dirty="0"/>
              <a:t>사업 내용을 보시면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</a:t>
            </a:r>
            <a:r>
              <a:rPr lang="en-US" altLang="ko-KR" dirty="0"/>
              <a:t>’</a:t>
            </a:r>
            <a:r>
              <a:rPr lang="ko-KR" altLang="en-US" dirty="0"/>
              <a:t>에는 가로경관</a:t>
            </a:r>
            <a:r>
              <a:rPr lang="en-US" altLang="ko-KR" dirty="0"/>
              <a:t>,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인공</a:t>
            </a:r>
            <a:r>
              <a:rPr lang="en-US" altLang="ko-KR" dirty="0"/>
              <a:t>, </a:t>
            </a:r>
            <a:r>
              <a:rPr lang="ko-KR" altLang="en-US" dirty="0"/>
              <a:t>조화</a:t>
            </a:r>
            <a:r>
              <a:rPr lang="en-US" altLang="ko-KR" dirty="0"/>
              <a:t>, </a:t>
            </a:r>
            <a:r>
              <a:rPr lang="ko-KR" altLang="en-US" dirty="0"/>
              <a:t>지역경관</a:t>
            </a:r>
            <a:r>
              <a:rPr lang="en-US" altLang="ko-KR" dirty="0"/>
              <a:t>, </a:t>
            </a:r>
            <a:r>
              <a:rPr lang="ko-KR" altLang="en-US" dirty="0"/>
              <a:t>자연경관 등의 키워드가 계속 언급되고 </a:t>
            </a:r>
            <a:r>
              <a:rPr lang="en-US" altLang="ko-KR" dirty="0"/>
              <a:t>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</a:t>
            </a:r>
            <a:r>
              <a:rPr lang="ko-KR" altLang="en-US" dirty="0"/>
              <a:t>에서는 역사문화경관</a:t>
            </a:r>
            <a:r>
              <a:rPr lang="en-US" altLang="ko-KR" dirty="0"/>
              <a:t>, </a:t>
            </a:r>
            <a:r>
              <a:rPr lang="ko-KR" altLang="en-US" dirty="0"/>
              <a:t>역사경관자원</a:t>
            </a:r>
            <a:r>
              <a:rPr lang="en-US" altLang="ko-KR" dirty="0"/>
              <a:t>, </a:t>
            </a:r>
            <a:r>
              <a:rPr lang="ko-KR" altLang="en-US" dirty="0"/>
              <a:t>문화적 경관 등등의 키워드가 계속 언급되고 있습니다</a:t>
            </a:r>
            <a:r>
              <a:rPr lang="en-US" altLang="ko-KR" dirty="0"/>
              <a:t>. </a:t>
            </a:r>
            <a:r>
              <a:rPr lang="ko-KR" altLang="en-US" dirty="0"/>
              <a:t>반복되는 키워드들을 통해 청주시가 어떤 도시재생 사업을 계획하려 하는지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반세기 동안 도시가 성장하는 과정에서</a:t>
            </a:r>
            <a:r>
              <a:rPr lang="en-US" altLang="ko-KR" dirty="0"/>
              <a:t>,</a:t>
            </a:r>
            <a:r>
              <a:rPr lang="ko-KR" altLang="en-US" dirty="0"/>
              <a:t> 쇠퇴의 길을 걸어왔던 원도심을 재생시키는 것이 건축</a:t>
            </a:r>
            <a:r>
              <a:rPr lang="en-US" altLang="ko-KR" dirty="0"/>
              <a:t>, </a:t>
            </a:r>
            <a:r>
              <a:rPr lang="ko-KR" altLang="en-US" dirty="0"/>
              <a:t>조경</a:t>
            </a:r>
            <a:r>
              <a:rPr lang="en-US" altLang="ko-KR" dirty="0"/>
              <a:t>, </a:t>
            </a:r>
            <a:r>
              <a:rPr lang="ko-KR" altLang="en-US" dirty="0"/>
              <a:t>도시계획 및 설계 분야의 주요 과제</a:t>
            </a:r>
            <a:r>
              <a:rPr lang="en-US" altLang="ko-KR" dirty="0"/>
              <a:t>, </a:t>
            </a:r>
            <a:r>
              <a:rPr lang="ko-KR" altLang="en-US" dirty="0"/>
              <a:t>트렌드가 되었습니다</a:t>
            </a:r>
            <a:r>
              <a:rPr lang="en-US" altLang="ko-KR" dirty="0"/>
              <a:t>. </a:t>
            </a:r>
            <a:r>
              <a:rPr lang="ko-KR" altLang="en-US" dirty="0"/>
              <a:t>청주시는 이 </a:t>
            </a:r>
            <a:r>
              <a:rPr lang="ko-KR" altLang="en-US" dirty="0" err="1"/>
              <a:t>트렌트에</a:t>
            </a:r>
            <a:r>
              <a:rPr lang="ko-KR" altLang="en-US" dirty="0"/>
              <a:t> 맞춰 </a:t>
            </a:r>
            <a:r>
              <a:rPr lang="en-US" altLang="ko-KR" dirty="0"/>
              <a:t>“</a:t>
            </a:r>
            <a:r>
              <a:rPr lang="ko-KR" altLang="en-US" dirty="0"/>
              <a:t>청주시의 문화보존 그리고 도심 자연경관의 조화를 중점으로 도시재생계획을 </a:t>
            </a:r>
            <a:r>
              <a:rPr lang="ko-KR" altLang="en-US" dirty="0" err="1"/>
              <a:t>수립하하고자</a:t>
            </a:r>
            <a:r>
              <a:rPr lang="ko-KR" altLang="en-US" dirty="0"/>
              <a:t> 한다</a:t>
            </a:r>
            <a:r>
              <a:rPr lang="en-US" altLang="ko-KR" dirty="0"/>
              <a:t>.” </a:t>
            </a:r>
            <a:r>
              <a:rPr lang="ko-KR" altLang="en-US" dirty="0"/>
              <a:t>라는 것을 알 수 있겠습니다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9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이렇게 나온 청주시의 니즈와 원도심 주민들의 니즈를 통합하여 원도심 재생 목표를 설정해보자면</a:t>
            </a:r>
            <a:endParaRPr lang="en-US" altLang="ko-KR" dirty="0"/>
          </a:p>
          <a:p>
            <a:r>
              <a:rPr lang="ko-KR" altLang="en-US" dirty="0"/>
              <a:t>원도심이 역사문화적 원점</a:t>
            </a:r>
            <a:r>
              <a:rPr lang="en-US" altLang="ko-KR" dirty="0"/>
              <a:t>, </a:t>
            </a:r>
            <a:r>
              <a:rPr lang="ko-KR" altLang="en-US" dirty="0"/>
              <a:t>시민생활의 중임</a:t>
            </a:r>
            <a:r>
              <a:rPr lang="en-US" altLang="ko-KR" dirty="0"/>
              <a:t>, </a:t>
            </a:r>
            <a:r>
              <a:rPr lang="ko-KR" altLang="en-US" dirty="0"/>
              <a:t>도시의 얼굴 역할을 할 수 있도록 활성화시키는 도시재생방안을 제시하는 것이 최종적인 목표가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5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설정된 과제목표에 맞춰 </a:t>
            </a:r>
            <a:r>
              <a:rPr lang="en-US" altLang="ko-KR" dirty="0"/>
              <a:t>EDA, </a:t>
            </a:r>
            <a:r>
              <a:rPr lang="ko-KR" altLang="en-US" dirty="0"/>
              <a:t>원도심의 데이터를 탐색적으로 분석해보겠습니다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3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번째는 원도심의 인구변화 분석입니다</a:t>
            </a:r>
            <a:r>
              <a:rPr lang="en-US" altLang="ko-KR" dirty="0"/>
              <a:t>. </a:t>
            </a:r>
            <a:r>
              <a:rPr lang="ko-KR" altLang="en-US" dirty="0"/>
              <a:t>청주시 원도심은 하부의 성안동과 상부의 중앙동을 포함하고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원도심 구역의 거주인구 변화를 시계열로 시각화 해보면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18-19</a:t>
            </a:r>
            <a:r>
              <a:rPr lang="ko-KR" altLang="en-US" dirty="0"/>
              <a:t>년 </a:t>
            </a:r>
            <a:r>
              <a:rPr lang="en-US" altLang="ko-KR" dirty="0"/>
              <a:t>20-21</a:t>
            </a:r>
            <a:r>
              <a:rPr lang="ko-KR" altLang="en-US" dirty="0"/>
              <a:t>년 두 시기의 인구급증 시기를 겼었지만</a:t>
            </a:r>
            <a:r>
              <a:rPr lang="en-US" altLang="ko-KR" dirty="0"/>
              <a:t>,</a:t>
            </a:r>
            <a:r>
              <a:rPr lang="ko-KR" altLang="en-US" dirty="0"/>
              <a:t> 두 시기를 제외하고는 전부 인구가 감소하는 추세입니다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구역을 성안동과 중앙동으로 나누어 시각화 해보면</a:t>
            </a:r>
            <a:r>
              <a:rPr lang="en-US" altLang="ko-KR" dirty="0"/>
              <a:t>, 18-19</a:t>
            </a:r>
            <a:r>
              <a:rPr lang="ko-KR" altLang="en-US" dirty="0"/>
              <a:t>년 인구급증은 성안동의 인구가 급증한 것이었고  </a:t>
            </a:r>
            <a:r>
              <a:rPr lang="en-US" altLang="ko-KR" dirty="0"/>
              <a:t>20-21</a:t>
            </a:r>
            <a:r>
              <a:rPr lang="ko-KR" altLang="en-US" dirty="0"/>
              <a:t>년의 인구급증은 중앙동의 인구가 급증했다는 것을 알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거주인구 변화 데이터를 연도별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 해보면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결과가 출력됩니다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ko-KR" altLang="en-US" dirty="0" err="1"/>
              <a:t>히트맵은</a:t>
            </a:r>
            <a:r>
              <a:rPr lang="ko-KR" altLang="en-US" dirty="0"/>
              <a:t> 거주인구가 높을수록 빨간색 계열로 시각화 되는 형식으로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변화를 통해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성안동</a:t>
            </a:r>
            <a:r>
              <a:rPr lang="ko-KR" altLang="en-US" dirty="0"/>
              <a:t> 인구 급증</a:t>
            </a:r>
            <a:r>
              <a:rPr lang="en-US" altLang="ko-KR" dirty="0"/>
              <a:t>, 2</a:t>
            </a:r>
            <a:r>
              <a:rPr lang="ko-KR" altLang="en-US" dirty="0"/>
              <a:t>차 중앙동 인구 급증을 확인할 수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1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구역의 고령화 정도를 파악하기 위해 고령</a:t>
            </a:r>
            <a:r>
              <a:rPr lang="en-US" altLang="ko-KR" dirty="0"/>
              <a:t>/</a:t>
            </a:r>
            <a:r>
              <a:rPr lang="ko-KR" altLang="en-US" dirty="0" err="1"/>
              <a:t>비고령</a:t>
            </a:r>
            <a:r>
              <a:rPr lang="ko-KR" altLang="en-US" dirty="0"/>
              <a:t> 인구로 나누어 시계열 변화를 시각화 해보았습니다</a:t>
            </a:r>
            <a:r>
              <a:rPr lang="en-US" altLang="ko-KR" dirty="0"/>
              <a:t>. </a:t>
            </a:r>
            <a:r>
              <a:rPr lang="ko-KR" altLang="en-US" dirty="0"/>
              <a:t>우선 고령인구 비율은 </a:t>
            </a:r>
            <a:r>
              <a:rPr lang="en-US" altLang="ko-KR" dirty="0"/>
              <a:t>18-19</a:t>
            </a:r>
            <a:r>
              <a:rPr lang="ko-KR" altLang="en-US" dirty="0"/>
              <a:t>년도 인구 급증 때</a:t>
            </a:r>
            <a:r>
              <a:rPr lang="en-US" altLang="ko-KR" dirty="0"/>
              <a:t>, </a:t>
            </a:r>
            <a:r>
              <a:rPr lang="ko-KR" altLang="en-US" dirty="0"/>
              <a:t>소폭 증가하였고 </a:t>
            </a:r>
            <a:r>
              <a:rPr lang="en-US" altLang="ko-KR" dirty="0"/>
              <a:t>20-21</a:t>
            </a:r>
            <a:r>
              <a:rPr lang="ko-KR" altLang="en-US" dirty="0"/>
              <a:t>년도 인구 급장 때</a:t>
            </a:r>
            <a:r>
              <a:rPr lang="en-US" altLang="ko-KR" dirty="0"/>
              <a:t>, </a:t>
            </a:r>
            <a:r>
              <a:rPr lang="ko-KR" altLang="en-US" dirty="0"/>
              <a:t>급감했습니다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그렇다는 것은  반대로 비고령인구는 </a:t>
            </a:r>
            <a:r>
              <a:rPr lang="en-US" altLang="ko-KR" dirty="0"/>
              <a:t>18-19</a:t>
            </a:r>
            <a:r>
              <a:rPr lang="ko-KR" altLang="en-US" dirty="0"/>
              <a:t>년도 인구 급증 때</a:t>
            </a:r>
            <a:r>
              <a:rPr lang="en-US" altLang="ko-KR" dirty="0"/>
              <a:t>, </a:t>
            </a:r>
            <a:r>
              <a:rPr lang="ko-KR" altLang="en-US" dirty="0"/>
              <a:t>소폭 감소하였고 </a:t>
            </a:r>
            <a:r>
              <a:rPr lang="en-US" altLang="ko-KR" dirty="0"/>
              <a:t>20-21</a:t>
            </a:r>
            <a:r>
              <a:rPr lang="ko-KR" altLang="en-US" dirty="0"/>
              <a:t>년도 인구 급장 때</a:t>
            </a:r>
            <a:r>
              <a:rPr lang="en-US" altLang="ko-KR" dirty="0"/>
              <a:t>, </a:t>
            </a:r>
            <a:r>
              <a:rPr lang="ko-KR" altLang="en-US" dirty="0"/>
              <a:t>급증했다는 것을 확인할 수 있겠습니다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고령인구 변화 데이터를 격자에 매핑한 후 고령화 정도에 따라 색을 구별하여 시각화 해보면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1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57200" y="9715500"/>
            <a:ext cx="62184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587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-14328" y="9926884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CCAC53-7609-4882-85FE-605758A40C34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4253422-0A98-4281-94A4-E84782200912}"/>
              </a:ext>
            </a:extLst>
          </p:cNvPr>
          <p:cNvSpPr/>
          <p:nvPr/>
        </p:nvSpPr>
        <p:spPr>
          <a:xfrm>
            <a:off x="7838397" y="229516"/>
            <a:ext cx="4946186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999843" y="3695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999843" y="72607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999843" y="1097704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999843" y="1469613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8319807" y="345460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8326170" y="691575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8313138" y="1106989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8313138" y="1468327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80E38C5-4219-43E9-A876-E261B81D3897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1D253D-8483-41C9-94DA-148D80619501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4" grpId="0" animBg="1"/>
      <p:bldP spid="55" grpId="0"/>
      <p:bldP spid="61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3398" y="1657416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높을수록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353EA7-B8AB-4291-945D-B8999F047789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C061E7-B299-4221-9221-4A1D0AE62431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A9DB2D8-E3DB-45AF-8AC3-3FE57BEEE39A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7165ED-571B-4BC0-9765-8DEB8AEDC595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2" y="2628901"/>
            <a:ext cx="6447117" cy="5526730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5844584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4031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52295" y="159755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506457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14350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723117" y="5143500"/>
            <a:ext cx="588988" cy="5306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567549" y="7149674"/>
            <a:ext cx="206940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359053" y="5803874"/>
            <a:ext cx="164948" cy="132082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567548" y="7165006"/>
            <a:ext cx="2047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136496" y="4811419"/>
            <a:ext cx="168973" cy="36943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285216" y="4379477"/>
            <a:ext cx="15960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297711" y="4409649"/>
            <a:ext cx="15835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41" grpId="0" animBg="1"/>
      <p:bldP spid="43" grpId="0" animBg="1"/>
      <p:bldP spid="25" grpId="0" animBg="1"/>
      <p:bldP spid="37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97955" y="1594468"/>
            <a:ext cx="424089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399" y="3061128"/>
            <a:ext cx="9204441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04" y="3182410"/>
            <a:ext cx="2829320" cy="555385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90033" y="5626820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70316" y="3539143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797458" y="655942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18343" y="6073189"/>
            <a:ext cx="109856" cy="48623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760212" y="661022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62232" y="3236731"/>
            <a:ext cx="196336" cy="29371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905757" y="2832805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918252" y="286629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3" grpId="0" animBg="1"/>
      <p:bldP spid="51" grpId="0"/>
      <p:bldP spid="54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18190" y="2427797"/>
            <a:ext cx="51816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98608" y="1603872"/>
            <a:ext cx="46717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505201" y="3164972"/>
            <a:ext cx="2079985" cy="2283328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7962900"/>
            <a:ext cx="2064206" cy="14478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FA5E8-8D46-4C5F-88FB-627C49D5A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86" y="3124744"/>
            <a:ext cx="3166744" cy="6332704"/>
          </a:xfrm>
          <a:prstGeom prst="roundRect">
            <a:avLst>
              <a:gd name="adj" fmla="val 3433"/>
            </a:avLst>
          </a:prstGeom>
          <a:ln w="57150">
            <a:solidFill>
              <a:srgbClr val="00007A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779" y="9010343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8266" y="9056952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/>
      <p:bldP spid="46" grpId="0" animBg="1"/>
      <p:bldP spid="47" grpId="0"/>
      <p:bldP spid="2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294948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9942892" y="4285090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686800" y="4914690"/>
            <a:ext cx="1301925" cy="152421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06318" y="4702142"/>
            <a:ext cx="64721" cy="278519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9906318" y="4326807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108522" y="9958121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/>
      <p:bldP spid="9" grpId="0" animBg="1"/>
      <p:bldP spid="21" grpId="0" animBg="1"/>
      <p:bldP spid="22" grpId="0" animBg="1"/>
      <p:bldP spid="23" grpId="0"/>
      <p:bldP spid="24" grpId="0"/>
      <p:bldP spid="17" grpId="0" animBg="1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469906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10662983" y="1631053"/>
            <a:ext cx="403589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10" y="2943163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880375"/>
            <a:ext cx="4006725" cy="6291366"/>
          </a:xfrm>
          <a:prstGeom prst="rect">
            <a:avLst/>
          </a:pr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080083" y="4954918"/>
            <a:ext cx="2544136" cy="21952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952185" y="3817938"/>
            <a:ext cx="2252425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4231906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937848" y="3852831"/>
            <a:ext cx="21840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4667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433625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 flipV="1">
            <a:off x="13091994" y="8658456"/>
            <a:ext cx="170108" cy="837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277071" y="8654694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322997" y="8696410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053355" y="4708376"/>
            <a:ext cx="2268544" cy="165392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4E159D-8701-40A0-B0C7-7381B73974EE}"/>
              </a:ext>
            </a:extLst>
          </p:cNvPr>
          <p:cNvSpPr/>
          <p:nvPr/>
        </p:nvSpPr>
        <p:spPr>
          <a:xfrm>
            <a:off x="109433" y="9367949"/>
            <a:ext cx="422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7" grpId="0"/>
      <p:bldP spid="34" grpId="0"/>
      <p:bldP spid="17" grpId="0" animBg="1"/>
      <p:bldP spid="27" grpId="0" animBg="1"/>
      <p:bldP spid="30" grpId="0" animBg="1"/>
      <p:bldP spid="33" grpId="0"/>
      <p:bldP spid="68" grpId="0" animBg="1"/>
      <p:bldP spid="72" grpId="0" animBg="1"/>
      <p:bldP spid="73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9733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- 30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9714409" y="4911993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72C73E-F383-43BA-B3B1-96C695F940AD}"/>
              </a:ext>
            </a:extLst>
          </p:cNvPr>
          <p:cNvSpPr/>
          <p:nvPr/>
        </p:nvSpPr>
        <p:spPr>
          <a:xfrm>
            <a:off x="152651" y="9576205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9B8DEBA-1C16-4EAB-8EAF-B9BCF1933098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3E1390-4828-41DC-B9A7-C8162078C122}"/>
              </a:ext>
            </a:extLst>
          </p:cNvPr>
          <p:cNvCxnSpPr>
            <a:cxnSpLocks/>
          </p:cNvCxnSpPr>
          <p:nvPr/>
        </p:nvCxnSpPr>
        <p:spPr>
          <a:xfrm flipV="1">
            <a:off x="9607700" y="6057900"/>
            <a:ext cx="222100" cy="419542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0">
            <a:extLst>
              <a:ext uri="{FF2B5EF4-FFF2-40B4-BE49-F238E27FC236}">
                <a16:creationId xmlns:a16="http://schemas.microsoft.com/office/drawing/2014/main" id="{E94D39D9-7493-4B25-8D4E-A5CD07EE50C5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5656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7447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이상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F4ABAAC1-D0F5-471A-B0E2-CFDD3D8FD688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65FBDB-B04B-43F8-B058-F6D811FCE567}"/>
              </a:ext>
            </a:extLst>
          </p:cNvPr>
          <p:cNvCxnSpPr>
            <a:cxnSpLocks/>
          </p:cNvCxnSpPr>
          <p:nvPr/>
        </p:nvCxnSpPr>
        <p:spPr>
          <a:xfrm flipV="1">
            <a:off x="9607700" y="6028376"/>
            <a:ext cx="91415" cy="44906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52480A-ADCE-4946-83B1-D9B2BCCF496B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A6CCF164-A7F9-4FDF-9AB7-506D92356329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D2ECB-696B-4B93-B16B-E8261156C3F8}"/>
              </a:ext>
            </a:extLst>
          </p:cNvPr>
          <p:cNvSpPr/>
          <p:nvPr/>
        </p:nvSpPr>
        <p:spPr>
          <a:xfrm>
            <a:off x="101295" y="9247798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128217" y="9540221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400" y="2239607"/>
            <a:ext cx="5786121" cy="655320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3160011" y="239200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상권정보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10" y="2742716"/>
            <a:ext cx="5044003" cy="43487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7313710" y="3152060"/>
            <a:ext cx="1087565" cy="1698988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011" y="6940757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3133933" y="7934721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3492708" y="7934721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3627562" y="8278782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186" y="7953771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5075361" y="7495523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4896292" y="7666986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F499CB-FE7D-4B52-ADEC-1439D6D2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06" y="1640018"/>
            <a:ext cx="6392840" cy="746287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498153-782C-4A0A-BC82-80B5EB999D61}"/>
              </a:ext>
            </a:extLst>
          </p:cNvPr>
          <p:cNvSpPr/>
          <p:nvPr/>
        </p:nvSpPr>
        <p:spPr>
          <a:xfrm>
            <a:off x="9095890" y="1409700"/>
            <a:ext cx="6803693" cy="8001001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838821D-3CF6-4A33-8DDF-FF9FBD1C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14505152" y="1973162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B53934-D953-4527-A4EF-8CC5F105EA07}"/>
              </a:ext>
            </a:extLst>
          </p:cNvPr>
          <p:cNvSpPr/>
          <p:nvPr/>
        </p:nvSpPr>
        <p:spPr>
          <a:xfrm rot="21208462">
            <a:off x="12188224" y="6737554"/>
            <a:ext cx="2191219" cy="207053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DFE79E0-A778-4CA3-928D-3F81577AD760}"/>
              </a:ext>
            </a:extLst>
          </p:cNvPr>
          <p:cNvSpPr/>
          <p:nvPr/>
        </p:nvSpPr>
        <p:spPr>
          <a:xfrm>
            <a:off x="14665217" y="6117409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309D2E-161A-4B5E-A670-BB92E510B8F8}"/>
              </a:ext>
            </a:extLst>
          </p:cNvPr>
          <p:cNvCxnSpPr>
            <a:cxnSpLocks/>
          </p:cNvCxnSpPr>
          <p:nvPr/>
        </p:nvCxnSpPr>
        <p:spPr>
          <a:xfrm flipH="1">
            <a:off x="14010389" y="6457601"/>
            <a:ext cx="654828" cy="201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21ECFE23-A533-4BA9-9FD2-5BE4910AD05A}"/>
              </a:ext>
            </a:extLst>
          </p:cNvPr>
          <p:cNvSpPr txBox="1"/>
          <p:nvPr/>
        </p:nvSpPr>
        <p:spPr>
          <a:xfrm>
            <a:off x="14627971" y="6168211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762203-93E7-46FC-9F69-7B05F2F346E0}"/>
              </a:ext>
            </a:extLst>
          </p:cNvPr>
          <p:cNvSpPr/>
          <p:nvPr/>
        </p:nvSpPr>
        <p:spPr>
          <a:xfrm rot="21208462">
            <a:off x="11858140" y="3545237"/>
            <a:ext cx="2038397" cy="2921715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2A72AF-F18F-4451-871C-217445865CDE}"/>
              </a:ext>
            </a:extLst>
          </p:cNvPr>
          <p:cNvSpPr/>
          <p:nvPr/>
        </p:nvSpPr>
        <p:spPr>
          <a:xfrm>
            <a:off x="14256319" y="4146013"/>
            <a:ext cx="22004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E82CA7D-8ECC-403F-A432-7DBEC1CFE012}"/>
              </a:ext>
            </a:extLst>
          </p:cNvPr>
          <p:cNvCxnSpPr>
            <a:cxnSpLocks/>
          </p:cNvCxnSpPr>
          <p:nvPr/>
        </p:nvCxnSpPr>
        <p:spPr>
          <a:xfrm flipH="1">
            <a:off x="13879446" y="4469102"/>
            <a:ext cx="376873" cy="130183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40">
            <a:extLst>
              <a:ext uri="{FF2B5EF4-FFF2-40B4-BE49-F238E27FC236}">
                <a16:creationId xmlns:a16="http://schemas.microsoft.com/office/drawing/2014/main" id="{4505BCB4-0468-41B3-B592-7680D8217F3C}"/>
              </a:ext>
            </a:extLst>
          </p:cNvPr>
          <p:cNvSpPr txBox="1"/>
          <p:nvPr/>
        </p:nvSpPr>
        <p:spPr>
          <a:xfrm>
            <a:off x="14219072" y="4196815"/>
            <a:ext cx="22376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61F7C9-69EA-4C24-A143-63CA6D11483C}"/>
              </a:ext>
            </a:extLst>
          </p:cNvPr>
          <p:cNvCxnSpPr>
            <a:cxnSpLocks/>
          </p:cNvCxnSpPr>
          <p:nvPr/>
        </p:nvCxnSpPr>
        <p:spPr>
          <a:xfrm flipV="1">
            <a:off x="8287595" y="1553807"/>
            <a:ext cx="912282" cy="6858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C6705E-9997-4911-8F02-747C928F0058}"/>
              </a:ext>
            </a:extLst>
          </p:cNvPr>
          <p:cNvCxnSpPr>
            <a:cxnSpLocks/>
          </p:cNvCxnSpPr>
          <p:nvPr/>
        </p:nvCxnSpPr>
        <p:spPr>
          <a:xfrm>
            <a:off x="8414261" y="8759914"/>
            <a:ext cx="785616" cy="50407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/>
      <p:bldP spid="34" grpId="0" animBg="1"/>
      <p:bldP spid="40" grpId="0" animBg="1"/>
      <p:bldP spid="41" grpId="0" animBg="1"/>
      <p:bldP spid="43" grpId="0"/>
      <p:bldP spid="44" grpId="0" animBg="1"/>
      <p:bldP spid="45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9753600" y="1281063"/>
            <a:ext cx="5410200" cy="827532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4192454" y="1881940"/>
            <a:ext cx="4563666" cy="7689484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9953970" y="1394907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9114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， 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9953970" y="1789809"/>
            <a:ext cx="5057430" cy="7432566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12262161" y="7628171"/>
            <a:ext cx="163914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12000647" y="4632138"/>
            <a:ext cx="1294343" cy="167075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10770143" y="8622224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11998941" y="8622224"/>
            <a:ext cx="500803" cy="3299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10743985" y="8667383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3604583" y="3960809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3612501" y="3999416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3203583" y="4394704"/>
            <a:ext cx="408919" cy="2763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AC9B7B7-65F6-425A-B9E7-7B5D83C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22" y="2568805"/>
            <a:ext cx="4275765" cy="5160958"/>
          </a:xfrm>
          <a:prstGeom prst="rect">
            <a:avLst/>
          </a:prstGeom>
        </p:spPr>
      </p:pic>
      <p:sp>
        <p:nvSpPr>
          <p:cNvPr id="29" name="Object 40">
            <a:extLst>
              <a:ext uri="{FF2B5EF4-FFF2-40B4-BE49-F238E27FC236}">
                <a16:creationId xmlns:a16="http://schemas.microsoft.com/office/drawing/2014/main" id="{0818038D-66D2-4A2A-BB36-FB82C456F877}"/>
              </a:ext>
            </a:extLst>
          </p:cNvPr>
          <p:cNvSpPr txBox="1"/>
          <p:nvPr/>
        </p:nvSpPr>
        <p:spPr>
          <a:xfrm>
            <a:off x="4326770" y="2094805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27BE3A-4F65-4275-A8AC-B15819B28E10}"/>
              </a:ext>
            </a:extLst>
          </p:cNvPr>
          <p:cNvSpPr/>
          <p:nvPr/>
        </p:nvSpPr>
        <p:spPr>
          <a:xfrm>
            <a:off x="4967619" y="7851749"/>
            <a:ext cx="3048873" cy="160020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F96391E-0046-4463-B17A-8A627B958C81}"/>
              </a:ext>
            </a:extLst>
          </p:cNvPr>
          <p:cNvSpPr/>
          <p:nvPr/>
        </p:nvSpPr>
        <p:spPr>
          <a:xfrm>
            <a:off x="5122222" y="79843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9E079A-C868-48BE-AA4A-B5696F0233EF}"/>
              </a:ext>
            </a:extLst>
          </p:cNvPr>
          <p:cNvSpPr/>
          <p:nvPr/>
        </p:nvSpPr>
        <p:spPr>
          <a:xfrm>
            <a:off x="5121916" y="832106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E0E0B3-DAD2-43DC-946B-4B21BFA8ACC3}"/>
              </a:ext>
            </a:extLst>
          </p:cNvPr>
          <p:cNvSpPr/>
          <p:nvPr/>
        </p:nvSpPr>
        <p:spPr>
          <a:xfrm>
            <a:off x="5113421" y="8693268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9C3FFC-D67B-4DD1-A693-C3BCF6C4B0C7}"/>
              </a:ext>
            </a:extLst>
          </p:cNvPr>
          <p:cNvSpPr txBox="1"/>
          <p:nvPr/>
        </p:nvSpPr>
        <p:spPr>
          <a:xfrm>
            <a:off x="5407534" y="7941024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DF61E-445D-4ED3-81EA-F4074D7A336D}"/>
              </a:ext>
            </a:extLst>
          </p:cNvPr>
          <p:cNvSpPr txBox="1"/>
          <p:nvPr/>
        </p:nvSpPr>
        <p:spPr>
          <a:xfrm>
            <a:off x="5410722" y="8293554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D4B358-B9E9-443D-8696-CC7776930E79}"/>
              </a:ext>
            </a:extLst>
          </p:cNvPr>
          <p:cNvSpPr txBox="1"/>
          <p:nvPr/>
        </p:nvSpPr>
        <p:spPr>
          <a:xfrm>
            <a:off x="5426716" y="8687901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9E1702-5956-4761-B8F9-BEC94E62EAC1}"/>
              </a:ext>
            </a:extLst>
          </p:cNvPr>
          <p:cNvSpPr/>
          <p:nvPr/>
        </p:nvSpPr>
        <p:spPr>
          <a:xfrm>
            <a:off x="5128585" y="9065471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5BC4EB-29D7-43A7-9D1B-329767C78F86}"/>
              </a:ext>
            </a:extLst>
          </p:cNvPr>
          <p:cNvSpPr txBox="1"/>
          <p:nvPr/>
        </p:nvSpPr>
        <p:spPr>
          <a:xfrm>
            <a:off x="5418221" y="9035888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C4D00C-3BED-4CA1-8D3D-66056A8EEA2D}"/>
              </a:ext>
            </a:extLst>
          </p:cNvPr>
          <p:cNvSpPr/>
          <p:nvPr/>
        </p:nvSpPr>
        <p:spPr>
          <a:xfrm rot="21289736">
            <a:off x="5611045" y="4268839"/>
            <a:ext cx="1975797" cy="239121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ABC3870-6F3A-4DB3-81E1-07D9AFB5FA74}"/>
              </a:ext>
            </a:extLst>
          </p:cNvPr>
          <p:cNvSpPr/>
          <p:nvPr/>
        </p:nvSpPr>
        <p:spPr>
          <a:xfrm rot="21208462">
            <a:off x="5607858" y="6722494"/>
            <a:ext cx="236359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083BE1-D90A-49FE-8EFA-45AD83C030E9}"/>
              </a:ext>
            </a:extLst>
          </p:cNvPr>
          <p:cNvSpPr/>
          <p:nvPr/>
        </p:nvSpPr>
        <p:spPr>
          <a:xfrm>
            <a:off x="108799" y="9556383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3564E6C-CB4C-42D3-8C15-80D2BAC59AC7}"/>
              </a:ext>
            </a:extLst>
          </p:cNvPr>
          <p:cNvCxnSpPr>
            <a:cxnSpLocks/>
          </p:cNvCxnSpPr>
          <p:nvPr/>
        </p:nvCxnSpPr>
        <p:spPr>
          <a:xfrm flipV="1">
            <a:off x="8477353" y="1333500"/>
            <a:ext cx="1428647" cy="54844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C355BE6-81A7-4A1B-86D6-1E359EEB07A5}"/>
              </a:ext>
            </a:extLst>
          </p:cNvPr>
          <p:cNvCxnSpPr>
            <a:cxnSpLocks/>
          </p:cNvCxnSpPr>
          <p:nvPr/>
        </p:nvCxnSpPr>
        <p:spPr>
          <a:xfrm flipV="1">
            <a:off x="8534400" y="9556383"/>
            <a:ext cx="1524000" cy="6717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37" grpId="0"/>
      <p:bldP spid="52" grpId="0" animBg="1"/>
      <p:bldP spid="53" grpId="0" animBg="1"/>
      <p:bldP spid="54" grpId="0" animBg="1"/>
      <p:bldP spid="56" grpId="0"/>
      <p:bldP spid="57" grpId="0" animBg="1"/>
      <p:bldP spid="58" grpId="0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8A2E26-30FB-45DF-B584-AC7DE016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21" y="2694033"/>
            <a:ext cx="3192423" cy="6681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15B88-1D5D-4CEE-AC06-078E07FB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94033"/>
            <a:ext cx="3192423" cy="6681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FE798B-6F79-40DC-A50D-1F3CE47D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45" y="2694034"/>
            <a:ext cx="3192423" cy="6692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6D29-D6D8-46A4-8CA7-1EBF71D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289" y="2694035"/>
            <a:ext cx="3372926" cy="666486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25243" y="10020300"/>
            <a:ext cx="48413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209800" y="8664932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7123" y="8742357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581154" y="8684475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3" y="9042572"/>
            <a:ext cx="275417" cy="2754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584814" y="8997092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874200" y="8728652"/>
            <a:ext cx="1119794" cy="6666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192500" y="8724900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943600" y="8790399"/>
            <a:ext cx="239967" cy="2433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454408" y="8971384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86674" y="9005950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687" y="901998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84187" y="8536845"/>
            <a:ext cx="3287457" cy="8738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482976" y="8620208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487814" y="899513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8990987"/>
            <a:ext cx="338554" cy="33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4" y="8591027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68" y="8994045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069050"/>
            <a:ext cx="243300" cy="243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382" y="8615095"/>
            <a:ext cx="299122" cy="2991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096000" y="9029700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4797504" y="901526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4789847" y="862815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547736" y="2313818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11746" y="2319154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359383" y="1590860"/>
            <a:ext cx="6930997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55733" y="2306742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563171" y="2306742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EFC60B-67CC-4B22-9BB2-CEC9B6D69AF8}"/>
              </a:ext>
            </a:extLst>
          </p:cNvPr>
          <p:cNvSpPr/>
          <p:nvPr/>
        </p:nvSpPr>
        <p:spPr>
          <a:xfrm>
            <a:off x="35680" y="9004300"/>
            <a:ext cx="9140854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400800" cy="94721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494" y="372242"/>
            <a:ext cx="60994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4198276" y="1379645"/>
            <a:ext cx="3251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5791200" y="8648700"/>
            <a:ext cx="6723283" cy="122568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5791200" y="8836007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도시재생사업 필요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20" y="1859758"/>
            <a:ext cx="3528921" cy="562692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921220" y="7610818"/>
            <a:ext cx="3528921" cy="692516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3921220" y="7668611"/>
            <a:ext cx="35289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071" y="1871828"/>
            <a:ext cx="3528921" cy="554116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7739596" y="7604697"/>
            <a:ext cx="3624697" cy="692517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7687882" y="7668611"/>
            <a:ext cx="3797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8105953" y="1409700"/>
            <a:ext cx="296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EC1F4B-736B-4F31-ADC8-817EDFF7E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39" y="1884290"/>
            <a:ext cx="2647816" cy="55412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770571-8434-45C4-B26E-77C764D2DEA5}"/>
              </a:ext>
            </a:extLst>
          </p:cNvPr>
          <p:cNvSpPr/>
          <p:nvPr/>
        </p:nvSpPr>
        <p:spPr>
          <a:xfrm>
            <a:off x="11654215" y="7062956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3273-EA6F-496F-AFF4-8B8198EE75D2}"/>
              </a:ext>
            </a:extLst>
          </p:cNvPr>
          <p:cNvSpPr txBox="1"/>
          <p:nvPr/>
        </p:nvSpPr>
        <p:spPr>
          <a:xfrm>
            <a:off x="12086481" y="7097522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E4D1B7-7251-471D-B97C-848A4E952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94" y="7111560"/>
            <a:ext cx="307777" cy="307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B61C75-1B21-4F02-BDAF-7BE0AD04863D}"/>
              </a:ext>
            </a:extLst>
          </p:cNvPr>
          <p:cNvSpPr txBox="1"/>
          <p:nvPr/>
        </p:nvSpPr>
        <p:spPr>
          <a:xfrm>
            <a:off x="11654215" y="1403163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3BF4F2-7FA2-4931-B76A-A840FE59EA23}"/>
              </a:ext>
            </a:extLst>
          </p:cNvPr>
          <p:cNvSpPr/>
          <p:nvPr/>
        </p:nvSpPr>
        <p:spPr>
          <a:xfrm rot="21208462">
            <a:off x="12352755" y="4429749"/>
            <a:ext cx="1567061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3DAF44-E738-4D03-977C-0A49E592AC21}"/>
              </a:ext>
            </a:extLst>
          </p:cNvPr>
          <p:cNvSpPr/>
          <p:nvPr/>
        </p:nvSpPr>
        <p:spPr>
          <a:xfrm>
            <a:off x="14171083" y="3929456"/>
            <a:ext cx="1483653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172D84-13A9-40D0-A16E-F6790AF65361}"/>
              </a:ext>
            </a:extLst>
          </p:cNvPr>
          <p:cNvCxnSpPr>
            <a:cxnSpLocks/>
          </p:cNvCxnSpPr>
          <p:nvPr/>
        </p:nvCxnSpPr>
        <p:spPr>
          <a:xfrm flipH="1">
            <a:off x="13762297" y="4272369"/>
            <a:ext cx="408786" cy="17494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4534CF08-E6D7-48F9-8B62-DF598B6210B4}"/>
              </a:ext>
            </a:extLst>
          </p:cNvPr>
          <p:cNvSpPr txBox="1"/>
          <p:nvPr/>
        </p:nvSpPr>
        <p:spPr>
          <a:xfrm>
            <a:off x="14171083" y="3979981"/>
            <a:ext cx="14619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/>
      <p:bldP spid="20" grpId="0" animBg="1"/>
      <p:bldP spid="21" grpId="0"/>
      <p:bldP spid="29" grpId="0" animBg="1"/>
      <p:bldP spid="30" grpId="0"/>
      <p:bldP spid="34" grpId="0" animBg="1"/>
      <p:bldP spid="35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B4F244-D80B-47AE-B928-F8127473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56" y="2071637"/>
            <a:ext cx="3372926" cy="5922737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4814493" y="1991291"/>
            <a:ext cx="574256" cy="5147244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8229600" cy="96738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343137"/>
            <a:ext cx="79021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보행자동선 개선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3886200" y="8267700"/>
            <a:ext cx="4953000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3993717" y="8367560"/>
            <a:ext cx="4738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가로수 확대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BAA755-9EF2-4C21-9875-7EECF6F4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038410"/>
            <a:ext cx="3372927" cy="590875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EC17C1-73C0-4B1E-9DBA-7B6FBF52E46A}"/>
              </a:ext>
            </a:extLst>
          </p:cNvPr>
          <p:cNvSpPr/>
          <p:nvPr/>
        </p:nvSpPr>
        <p:spPr>
          <a:xfrm>
            <a:off x="11392734" y="2057428"/>
            <a:ext cx="1747648" cy="79370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FA5B1A14-F32B-4B94-AE9F-C93735E7D569}"/>
              </a:ext>
            </a:extLst>
          </p:cNvPr>
          <p:cNvSpPr txBox="1"/>
          <p:nvPr/>
        </p:nvSpPr>
        <p:spPr>
          <a:xfrm>
            <a:off x="9791758" y="1562100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B9BB2E-2C95-4C03-AC0F-879DFDB4E768}"/>
              </a:ext>
            </a:extLst>
          </p:cNvPr>
          <p:cNvSpPr/>
          <p:nvPr/>
        </p:nvSpPr>
        <p:spPr>
          <a:xfrm>
            <a:off x="11553024" y="213380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0D9D16-6109-4509-8EEE-7A16F7A9402D}"/>
              </a:ext>
            </a:extLst>
          </p:cNvPr>
          <p:cNvSpPr/>
          <p:nvPr/>
        </p:nvSpPr>
        <p:spPr>
          <a:xfrm>
            <a:off x="11553024" y="247031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1F8FD-5C56-41F9-9AD2-99B436AF49D1}"/>
              </a:ext>
            </a:extLst>
          </p:cNvPr>
          <p:cNvSpPr txBox="1"/>
          <p:nvPr/>
        </p:nvSpPr>
        <p:spPr>
          <a:xfrm>
            <a:off x="11842120" y="211701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EE342-D99F-48C9-9054-9BEFAB3ECF1A}"/>
              </a:ext>
            </a:extLst>
          </p:cNvPr>
          <p:cNvSpPr txBox="1"/>
          <p:nvPr/>
        </p:nvSpPr>
        <p:spPr>
          <a:xfrm>
            <a:off x="11845396" y="2453260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A0DAA-7BB7-43D6-8928-1FB7FB1179E9}"/>
              </a:ext>
            </a:extLst>
          </p:cNvPr>
          <p:cNvSpPr/>
          <p:nvPr/>
        </p:nvSpPr>
        <p:spPr>
          <a:xfrm>
            <a:off x="10494521" y="6528433"/>
            <a:ext cx="2496547" cy="145061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CC572F-4F7A-492D-B894-D234AA27B3EA}"/>
              </a:ext>
            </a:extLst>
          </p:cNvPr>
          <p:cNvCxnSpPr>
            <a:cxnSpLocks/>
          </p:cNvCxnSpPr>
          <p:nvPr/>
        </p:nvCxnSpPr>
        <p:spPr>
          <a:xfrm flipH="1">
            <a:off x="12867024" y="6122249"/>
            <a:ext cx="335703" cy="42351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C836B0-93A1-44DD-A04E-A34220631D48}"/>
              </a:ext>
            </a:extLst>
          </p:cNvPr>
          <p:cNvSpPr/>
          <p:nvPr/>
        </p:nvSpPr>
        <p:spPr>
          <a:xfrm>
            <a:off x="13140382" y="5692623"/>
            <a:ext cx="3281796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1C110B9-1C6E-45E7-901A-1A805F0F2270}"/>
              </a:ext>
            </a:extLst>
          </p:cNvPr>
          <p:cNvSpPr txBox="1"/>
          <p:nvPr/>
        </p:nvSpPr>
        <p:spPr>
          <a:xfrm>
            <a:off x="13159432" y="5713002"/>
            <a:ext cx="326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21B6FB6-D957-43C0-9B5B-668E74478897}"/>
              </a:ext>
            </a:extLst>
          </p:cNvPr>
          <p:cNvSpPr/>
          <p:nvPr/>
        </p:nvSpPr>
        <p:spPr>
          <a:xfrm>
            <a:off x="4743563" y="7335001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8F03ADF-DE93-481F-AD6D-61226364898D}"/>
              </a:ext>
            </a:extLst>
          </p:cNvPr>
          <p:cNvSpPr/>
          <p:nvPr/>
        </p:nvSpPr>
        <p:spPr>
          <a:xfrm>
            <a:off x="4850886" y="7412426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D8F899-22F0-4C7E-81A4-DCF1601F8D05}"/>
              </a:ext>
            </a:extLst>
          </p:cNvPr>
          <p:cNvSpPr txBox="1"/>
          <p:nvPr/>
        </p:nvSpPr>
        <p:spPr>
          <a:xfrm>
            <a:off x="5114917" y="7354544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B78F21-F69B-4649-ACD2-16B650B46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96" y="7712641"/>
            <a:ext cx="275417" cy="2754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28E2EB-B394-455B-A99A-3B72CFE9F03E}"/>
              </a:ext>
            </a:extLst>
          </p:cNvPr>
          <p:cNvSpPr txBox="1"/>
          <p:nvPr/>
        </p:nvSpPr>
        <p:spPr>
          <a:xfrm>
            <a:off x="5118577" y="7667161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CF02C8-0310-438B-ABE1-EA5916A3D2AC}"/>
              </a:ext>
            </a:extLst>
          </p:cNvPr>
          <p:cNvSpPr txBox="1"/>
          <p:nvPr/>
        </p:nvSpPr>
        <p:spPr>
          <a:xfrm>
            <a:off x="5114917" y="160600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6"/>
          </p:cNvCxnSpPr>
          <p:nvPr/>
        </p:nvCxnSpPr>
        <p:spPr>
          <a:xfrm flipH="1">
            <a:off x="4755364" y="4692154"/>
            <a:ext cx="624270" cy="252548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3657600" y="4914057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3657600" y="4918262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5A18817-1310-4DD3-956C-8D29F1664764}"/>
              </a:ext>
            </a:extLst>
          </p:cNvPr>
          <p:cNvSpPr/>
          <p:nvPr/>
        </p:nvSpPr>
        <p:spPr>
          <a:xfrm>
            <a:off x="9296400" y="8252136"/>
            <a:ext cx="4571999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9615C7-C7FE-4790-B292-95747C4E4F37}"/>
              </a:ext>
            </a:extLst>
          </p:cNvPr>
          <p:cNvSpPr txBox="1"/>
          <p:nvPr/>
        </p:nvSpPr>
        <p:spPr>
          <a:xfrm>
            <a:off x="9436485" y="8351613"/>
            <a:ext cx="4233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시장부근 보행자 전용가로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91" grpId="0"/>
      <p:bldP spid="41" grpId="0" animBg="1"/>
      <p:bldP spid="43" grpId="0" animBg="1"/>
      <p:bldP spid="44" grpId="0"/>
      <p:bldP spid="38" grpId="0" animBg="1"/>
      <p:bldP spid="39" grpId="0"/>
      <p:bldP spid="59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부족할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19800" y="5082279"/>
            <a:ext cx="7387792" cy="205598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0982730" y="5227951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0D9C23-E0DC-435A-9692-4E82E636FC38}"/>
              </a:ext>
            </a:extLst>
          </p:cNvPr>
          <p:cNvSpPr txBox="1"/>
          <p:nvPr/>
        </p:nvSpPr>
        <p:spPr>
          <a:xfrm>
            <a:off x="10982729" y="5227950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9" grpId="0" animBg="1"/>
      <p:bldP spid="70" grpId="0"/>
      <p:bldP spid="76" grpId="0" animBg="1"/>
      <p:bldP spid="77" grpId="0"/>
      <p:bldP spid="78" grpId="0" animBg="1"/>
      <p:bldP spid="91" grpId="0"/>
      <p:bldP spid="1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B059A1-ECB7-4A9A-9C4C-E68EEC48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093752"/>
            <a:ext cx="4777342" cy="7835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EDDB7-7A12-4CA1-9046-C5D1B380A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r="12302"/>
          <a:stretch/>
        </p:blipFill>
        <p:spPr>
          <a:xfrm>
            <a:off x="3253343" y="2524415"/>
            <a:ext cx="3513804" cy="5477816"/>
          </a:xfrm>
          <a:prstGeom prst="roundRect">
            <a:avLst>
              <a:gd name="adj" fmla="val 7836"/>
            </a:avLst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FEB3BF-E8BF-44AC-8831-A7085983CEE5}"/>
              </a:ext>
            </a:extLst>
          </p:cNvPr>
          <p:cNvSpPr/>
          <p:nvPr/>
        </p:nvSpPr>
        <p:spPr>
          <a:xfrm>
            <a:off x="39937" y="9781743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도엽번호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36706050)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환경공간정보서비스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(https://egis.me.go.kr/)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3253343" y="2094189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0682A5-C3CC-48E0-A905-8102E2B2D494}"/>
              </a:ext>
            </a:extLst>
          </p:cNvPr>
          <p:cNvSpPr/>
          <p:nvPr/>
        </p:nvSpPr>
        <p:spPr>
          <a:xfrm>
            <a:off x="2667001" y="8415636"/>
            <a:ext cx="4777342" cy="4616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CA215B-2E4E-485E-859F-217CE6D1382E}"/>
              </a:ext>
            </a:extLst>
          </p:cNvPr>
          <p:cNvCxnSpPr>
            <a:cxnSpLocks/>
          </p:cNvCxnSpPr>
          <p:nvPr/>
        </p:nvCxnSpPr>
        <p:spPr>
          <a:xfrm flipV="1">
            <a:off x="7427147" y="8078431"/>
            <a:ext cx="157678" cy="3372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F592AD-F44D-48BC-B50C-12A42B2A0068}"/>
              </a:ext>
            </a:extLst>
          </p:cNvPr>
          <p:cNvCxnSpPr>
            <a:cxnSpLocks/>
          </p:cNvCxnSpPr>
          <p:nvPr/>
        </p:nvCxnSpPr>
        <p:spPr>
          <a:xfrm flipH="1">
            <a:off x="7368143" y="8857515"/>
            <a:ext cx="304800" cy="197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08CAA37-14E5-483B-A82F-4E3212A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85" y="2592031"/>
            <a:ext cx="3071835" cy="15240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5CFC5B-153A-45CE-BDC5-8A6EC50B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85" y="4116042"/>
            <a:ext cx="3071835" cy="105252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749143" y="2096748"/>
            <a:ext cx="321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토지만 필터링</a:t>
            </a:r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74B3E2A-DD02-4FD6-B985-FB9CADA987D2}"/>
              </a:ext>
            </a:extLst>
          </p:cNvPr>
          <p:cNvSpPr/>
          <p:nvPr/>
        </p:nvSpPr>
        <p:spPr>
          <a:xfrm>
            <a:off x="7565461" y="8002231"/>
            <a:ext cx="3513804" cy="85528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40">
            <a:extLst>
              <a:ext uri="{FF2B5EF4-FFF2-40B4-BE49-F238E27FC236}">
                <a16:creationId xmlns:a16="http://schemas.microsoft.com/office/drawing/2014/main" id="{D4F21963-1A05-4337-A36F-8FCA63943B5C}"/>
              </a:ext>
            </a:extLst>
          </p:cNvPr>
          <p:cNvSpPr txBox="1"/>
          <p:nvPr/>
        </p:nvSpPr>
        <p:spPr>
          <a:xfrm>
            <a:off x="7565459" y="8177058"/>
            <a:ext cx="35138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경지정리가 안된 밭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기타초지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기타나지를</a:t>
            </a:r>
            <a:endParaRPr lang="en-US" altLang="ko-KR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유휴부지로 추정하여 필터링 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E62A6E3-2DB1-4B09-B59B-7627781F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385" y="5168562"/>
            <a:ext cx="3071835" cy="2771795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0984496" y="5033020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A60396-6430-4D7D-B88B-A23204117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2813" y="2593747"/>
            <a:ext cx="2721910" cy="5346609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3C604AC-8406-4838-AA73-33CF9709DECC}"/>
              </a:ext>
            </a:extLst>
          </p:cNvPr>
          <p:cNvSpPr/>
          <p:nvPr/>
        </p:nvSpPr>
        <p:spPr>
          <a:xfrm>
            <a:off x="11943458" y="5908366"/>
            <a:ext cx="2037907" cy="163666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BE24280-31ED-4403-8414-EB441219A78E}"/>
              </a:ext>
            </a:extLst>
          </p:cNvPr>
          <p:cNvCxnSpPr>
            <a:cxnSpLocks/>
          </p:cNvCxnSpPr>
          <p:nvPr/>
        </p:nvCxnSpPr>
        <p:spPr>
          <a:xfrm flipH="1" flipV="1">
            <a:off x="13897460" y="7481693"/>
            <a:ext cx="282489" cy="30565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B78BFE0-985A-40D6-87A6-BF115CE422BD}"/>
              </a:ext>
            </a:extLst>
          </p:cNvPr>
          <p:cNvSpPr/>
          <p:nvPr/>
        </p:nvSpPr>
        <p:spPr>
          <a:xfrm>
            <a:off x="14161209" y="7787347"/>
            <a:ext cx="291465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40">
            <a:extLst>
              <a:ext uri="{FF2B5EF4-FFF2-40B4-BE49-F238E27FC236}">
                <a16:creationId xmlns:a16="http://schemas.microsoft.com/office/drawing/2014/main" id="{21CBCB8C-5BE9-4B8A-9D5E-9C013E9E4EA2}"/>
              </a:ext>
            </a:extLst>
          </p:cNvPr>
          <p:cNvSpPr txBox="1"/>
          <p:nvPr/>
        </p:nvSpPr>
        <p:spPr>
          <a:xfrm>
            <a:off x="14180259" y="7807726"/>
            <a:ext cx="2895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FA4123B-2AC3-49D7-A6FA-0B8FD63245DD}"/>
              </a:ext>
            </a:extLst>
          </p:cNvPr>
          <p:cNvSpPr/>
          <p:nvPr/>
        </p:nvSpPr>
        <p:spPr>
          <a:xfrm>
            <a:off x="11943459" y="2896831"/>
            <a:ext cx="1876928" cy="294868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3B49991-8C08-41A6-A42A-994B15767513}"/>
              </a:ext>
            </a:extLst>
          </p:cNvPr>
          <p:cNvCxnSpPr>
            <a:cxnSpLocks/>
          </p:cNvCxnSpPr>
          <p:nvPr/>
        </p:nvCxnSpPr>
        <p:spPr>
          <a:xfrm flipH="1">
            <a:off x="13758622" y="2524415"/>
            <a:ext cx="89292" cy="48417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4A71D02-4639-47BA-A7A0-72584FFD57D9}"/>
              </a:ext>
            </a:extLst>
          </p:cNvPr>
          <p:cNvSpPr/>
          <p:nvPr/>
        </p:nvSpPr>
        <p:spPr>
          <a:xfrm>
            <a:off x="13828863" y="2096758"/>
            <a:ext cx="347662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40">
            <a:extLst>
              <a:ext uri="{FF2B5EF4-FFF2-40B4-BE49-F238E27FC236}">
                <a16:creationId xmlns:a16="http://schemas.microsoft.com/office/drawing/2014/main" id="{2C41B6C2-753D-4E87-9E10-4047A474F2B9}"/>
              </a:ext>
            </a:extLst>
          </p:cNvPr>
          <p:cNvSpPr txBox="1"/>
          <p:nvPr/>
        </p:nvSpPr>
        <p:spPr>
          <a:xfrm>
            <a:off x="13847913" y="2117137"/>
            <a:ext cx="34575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＆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9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9" grpId="0"/>
      <p:bldP spid="55" grpId="0" animBg="1"/>
      <p:bldP spid="56" grpId="0"/>
      <p:bldP spid="67" grpId="0" animBg="1"/>
      <p:bldP spid="73" grpId="0" animBg="1"/>
      <p:bldP spid="79" grpId="0" animBg="1"/>
      <p:bldP spid="80" grpId="0"/>
      <p:bldP spid="81" grpId="0" animBg="1"/>
      <p:bldP spid="83" grpId="0" animBg="1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1255273" y="1945397"/>
            <a:ext cx="497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지점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필터링함수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092147" y="1945397"/>
            <a:ext cx="9545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지도시각화 － 주차가능 대수로 아이콘 크기조절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잔여대수 팝업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1673739" y="529739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F1B99-5C27-4C2C-B1F5-B37403ED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49" y="2377203"/>
            <a:ext cx="4688050" cy="2613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A70BC-CE47-4382-A12E-B5FAE6A4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49" y="5524500"/>
            <a:ext cx="4688050" cy="9777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F55E4E-0355-4B43-9922-526BEE6A5C4B}"/>
              </a:ext>
            </a:extLst>
          </p:cNvPr>
          <p:cNvSpPr/>
          <p:nvPr/>
        </p:nvSpPr>
        <p:spPr>
          <a:xfrm>
            <a:off x="1307954" y="50673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중앙시장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필터링（예시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）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B54DD0-F10A-4759-AF9D-A43352A6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48" y="7048500"/>
            <a:ext cx="4688049" cy="19812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D394F6-8E0E-404E-949D-988890A56B9B}"/>
              </a:ext>
            </a:extLst>
          </p:cNvPr>
          <p:cNvSpPr/>
          <p:nvPr/>
        </p:nvSpPr>
        <p:spPr>
          <a:xfrm>
            <a:off x="1307954" y="66675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중앙시장 근접 주차장 목록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89378A-515E-4168-B50D-7F57107A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187" y="2449204"/>
            <a:ext cx="4615245" cy="6580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F99F59-EE88-4312-BDBD-BBBFBA85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4087" y="2457154"/>
            <a:ext cx="4465806" cy="571568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A67109-826B-4EBF-82E6-4E2F51432F7F}"/>
              </a:ext>
            </a:extLst>
          </p:cNvPr>
          <p:cNvSpPr/>
          <p:nvPr/>
        </p:nvSpPr>
        <p:spPr>
          <a:xfrm>
            <a:off x="12141201" y="8319960"/>
            <a:ext cx="4571999" cy="61487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74875-296D-496A-B25B-2A328845DEA3}"/>
              </a:ext>
            </a:extLst>
          </p:cNvPr>
          <p:cNvSpPr txBox="1"/>
          <p:nvPr/>
        </p:nvSpPr>
        <p:spPr>
          <a:xfrm>
            <a:off x="12310661" y="8427344"/>
            <a:ext cx="4233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원도심 주차공간 현황 서비스 제공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DACBC06-77FC-4339-9C8D-A9C498B77AB9}"/>
              </a:ext>
            </a:extLst>
          </p:cNvPr>
          <p:cNvSpPr/>
          <p:nvPr/>
        </p:nvSpPr>
        <p:spPr>
          <a:xfrm rot="5400000">
            <a:off x="6334552" y="529713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7" grpId="0" animBg="1"/>
      <p:bldP spid="43" grpId="0" animBg="1"/>
      <p:bldP spid="45" grpId="0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762000" y="2857500"/>
            <a:ext cx="8229600" cy="3545857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6172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762000" y="9979223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>
            <a:off x="761999" y="2260706"/>
            <a:ext cx="8229600" cy="1141244"/>
          </a:xfrm>
          <a:prstGeom prst="round2SameRect">
            <a:avLst>
              <a:gd name="adj1" fmla="val 42916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2373154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가로경관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자연과 인공이 조화를 이루며 이질적이지 않는 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자연경관과 어우러지는 인공시설물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9296399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564596" y="592604"/>
            <a:ext cx="5607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계획</a:t>
            </a:r>
            <a:endParaRPr lang="en-US" sz="3600" b="1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5334000" y="8257469"/>
            <a:ext cx="7620000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5333999" y="8404660"/>
            <a:ext cx="76200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도심 〮 자연경관의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 수립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8586418" y="7102580"/>
            <a:ext cx="984534" cy="81024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 w="76200">
            <a:solidFill>
              <a:srgbClr val="0015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0BEB1-2564-4BEC-BFC2-A7BCCD64CF1E}"/>
              </a:ext>
            </a:extLst>
          </p:cNvPr>
          <p:cNvSpPr/>
          <p:nvPr/>
        </p:nvSpPr>
        <p:spPr>
          <a:xfrm>
            <a:off x="9165772" y="2857501"/>
            <a:ext cx="8229600" cy="354585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89AF02E5-58D6-4ACF-8B37-A18F3B741C65}"/>
              </a:ext>
            </a:extLst>
          </p:cNvPr>
          <p:cNvSpPr/>
          <p:nvPr/>
        </p:nvSpPr>
        <p:spPr>
          <a:xfrm>
            <a:off x="9165771" y="2260706"/>
            <a:ext cx="8229600" cy="1141244"/>
          </a:xfrm>
          <a:prstGeom prst="round2SameRect">
            <a:avLst>
              <a:gd name="adj1" fmla="val 45459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79398-E03E-4BCE-AE80-7A52D6E6AD24}"/>
              </a:ext>
            </a:extLst>
          </p:cNvPr>
          <p:cNvSpPr txBox="1"/>
          <p:nvPr/>
        </p:nvSpPr>
        <p:spPr>
          <a:xfrm>
            <a:off x="10776926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 문화풍경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14615-6E82-4D70-B554-A2C1854EB80C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가로경관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이루며 이질적이지 않는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어우러지는 인공시설물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4884C-A9DF-42FE-AF58-843D7FDED7EF}"/>
              </a:ext>
            </a:extLst>
          </p:cNvPr>
          <p:cNvSpPr txBox="1"/>
          <p:nvPr/>
        </p:nvSpPr>
        <p:spPr>
          <a:xfrm>
            <a:off x="9296398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역사문화경관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역사경관자원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주변부의 경관 정비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문화적 경관가치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거점 형성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주변부 건축물 및 가로경관 관리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0D98D1-BC6E-4093-89BA-1C956FE66B58}"/>
              </a:ext>
            </a:extLst>
          </p:cNvPr>
          <p:cNvSpPr/>
          <p:nvPr/>
        </p:nvSpPr>
        <p:spPr>
          <a:xfrm>
            <a:off x="457200" y="1935014"/>
            <a:ext cx="17221200" cy="479290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1623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3" grpId="0" animBg="1"/>
      <p:bldP spid="64" grpId="0"/>
      <p:bldP spid="65" grpId="0" animBg="1"/>
      <p:bldP spid="24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70DC7D1F-4BFE-480D-BF94-A8DFA510B177}"/>
              </a:ext>
            </a:extLst>
          </p:cNvPr>
          <p:cNvGrpSpPr/>
          <p:nvPr/>
        </p:nvGrpSpPr>
        <p:grpSpPr>
          <a:xfrm flipV="1">
            <a:off x="11826991" y="4255844"/>
            <a:ext cx="3916299" cy="1940718"/>
            <a:chOff x="13024100" y="7304421"/>
            <a:chExt cx="3916299" cy="1549206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5C9D89F-3770-4EC1-9F2B-D4DAB2BD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C3F8763-A74E-400E-90F6-AAC6EDFE5499}"/>
              </a:ext>
            </a:extLst>
          </p:cNvPr>
          <p:cNvSpPr/>
          <p:nvPr/>
        </p:nvSpPr>
        <p:spPr>
          <a:xfrm>
            <a:off x="11826962" y="1881196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1009" name="그룹 1009"/>
          <p:cNvGrpSpPr/>
          <p:nvPr/>
        </p:nvGrpSpPr>
        <p:grpSpPr>
          <a:xfrm rot="219316">
            <a:off x="12022080" y="6558637"/>
            <a:ext cx="2306222" cy="342745"/>
            <a:chOff x="5201830" y="6155712"/>
            <a:chExt cx="2306222" cy="3427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003" y="2080056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6890" y="2216524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96814" y="4303355"/>
            <a:ext cx="35766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26989" y="4921415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2502145" y="4241687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22436" y="4287778"/>
            <a:ext cx="24897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2145" y="4869260"/>
            <a:ext cx="39162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문화보존 및 </a:t>
            </a:r>
            <a:endParaRPr lang="en-US" altLang="ko-KR" sz="2200" kern="0" spc="-1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Light" pitchFamily="34" charset="0"/>
            </a:endParaRPr>
          </a:p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도심</a:t>
            </a:r>
            <a:r>
              <a:rPr lang="ko-KR" altLang="en-US" sz="2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〮 자연경관의 조화가 알맞게 어우러지는 도심</a:t>
            </a:r>
            <a:endParaRPr 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17" y="4211879"/>
            <a:ext cx="2688046" cy="268804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2834745" y="4090708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5640630" y="7221698"/>
            <a:ext cx="7084771" cy="268804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5825836" y="7387358"/>
            <a:ext cx="676474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원도심이 </a:t>
            </a:r>
            <a:r>
              <a:rPr lang="ko-KR" altLang="en-US" sz="3600" kern="0" spc="-100" dirty="0" err="1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역사〮문화적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</a:p>
          <a:p>
            <a:pPr algn="ctr"/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</a:t>
            </a:r>
            <a:r>
              <a:rPr lang="ko-KR" altLang="en-US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역할을 할 수 있도록 활성화시키는 도시재생방안 제시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9EFBAE5C-6F05-49ED-9909-DEB39433982C}"/>
              </a:ext>
            </a:extLst>
          </p:cNvPr>
          <p:cNvSpPr txBox="1"/>
          <p:nvPr/>
        </p:nvSpPr>
        <p:spPr>
          <a:xfrm>
            <a:off x="105901" y="9955166"/>
            <a:ext cx="633295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활기찬 도심 만들기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설계와 재생의 원칙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-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포미어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4948B31-563E-4373-AD10-77F0F25224E5}"/>
              </a:ext>
            </a:extLst>
          </p:cNvPr>
          <p:cNvSpPr/>
          <p:nvPr/>
        </p:nvSpPr>
        <p:spPr>
          <a:xfrm>
            <a:off x="2502116" y="1867039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56EE8FBF-BBBB-45A5-BD73-FC5E878A40A3}"/>
              </a:ext>
            </a:extLst>
          </p:cNvPr>
          <p:cNvGrpSpPr/>
          <p:nvPr/>
        </p:nvGrpSpPr>
        <p:grpSpPr>
          <a:xfrm rot="21380684" flipH="1">
            <a:off x="4047179" y="6538538"/>
            <a:ext cx="2306222" cy="342745"/>
            <a:chOff x="5201830" y="6155712"/>
            <a:chExt cx="2306222" cy="342745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E91EC708-57B8-4F2E-BFFD-10C9BC3D5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sp>
        <p:nvSpPr>
          <p:cNvPr id="54" name="Object 12">
            <a:extLst>
              <a:ext uri="{FF2B5EF4-FFF2-40B4-BE49-F238E27FC236}">
                <a16:creationId xmlns:a16="http://schemas.microsoft.com/office/drawing/2014/main" id="{FED79EFF-488F-46D3-BC9B-298ED54734D6}"/>
              </a:ext>
            </a:extLst>
          </p:cNvPr>
          <p:cNvSpPr txBox="1"/>
          <p:nvPr/>
        </p:nvSpPr>
        <p:spPr>
          <a:xfrm>
            <a:off x="15381468" y="4148339"/>
            <a:ext cx="4467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*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32442-88EB-4D58-87A4-1DC62221F271}"/>
              </a:ext>
            </a:extLst>
          </p:cNvPr>
          <p:cNvGrpSpPr/>
          <p:nvPr/>
        </p:nvGrpSpPr>
        <p:grpSpPr>
          <a:xfrm>
            <a:off x="6110134" y="5312412"/>
            <a:ext cx="11628054" cy="4140336"/>
            <a:chOff x="6110134" y="5312412"/>
            <a:chExt cx="11628054" cy="41403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56D91-42D0-4BDC-B25D-8BD2A58A7A95}"/>
                </a:ext>
              </a:extLst>
            </p:cNvPr>
            <p:cNvGrpSpPr/>
            <p:nvPr/>
          </p:nvGrpSpPr>
          <p:grpSpPr>
            <a:xfrm>
              <a:off x="6209110" y="5312412"/>
              <a:ext cx="11529078" cy="4098288"/>
              <a:chOff x="6209110" y="5312412"/>
              <a:chExt cx="11529078" cy="409828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09C8DCC-F1CE-4D3C-8E7F-377B9B85B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6" t="12199" b="5644"/>
              <a:stretch/>
            </p:blipFill>
            <p:spPr>
              <a:xfrm>
                <a:off x="6209110" y="5312412"/>
                <a:ext cx="11529078" cy="4098288"/>
              </a:xfrm>
              <a:prstGeom prst="rect">
                <a:avLst/>
              </a:prstGeom>
            </p:spPr>
          </p:pic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776C91E0-E2CE-404E-AE89-428AB7148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5790595"/>
                <a:ext cx="0" cy="288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3E6C333-2849-4017-8561-A65007B93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800" y="5774077"/>
                <a:ext cx="0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0913F67-C35E-4B78-9F36-478DB1275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5789327"/>
                <a:ext cx="32552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4EA6DC3-7449-4E2F-991E-9ADD3CA984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0" y="5789327"/>
                <a:ext cx="0" cy="2911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49F66DE-97AB-4819-8C5C-B5888F4B3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27586" y="5774077"/>
                <a:ext cx="7414" cy="2926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885C6B7-E682-4F40-B3C5-4AE72C03BE0E}"/>
                </a:ext>
              </a:extLst>
            </p:cNvPr>
            <p:cNvSpPr/>
            <p:nvPr/>
          </p:nvSpPr>
          <p:spPr>
            <a:xfrm rot="5400000">
              <a:off x="11422869" y="3970917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B61223-2FC5-4EB3-878C-284EB49B845A}"/>
                </a:ext>
              </a:extLst>
            </p:cNvPr>
            <p:cNvSpPr txBox="1"/>
            <p:nvPr/>
          </p:nvSpPr>
          <p:spPr>
            <a:xfrm>
              <a:off x="7474122" y="870681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FE37CF-620A-4D35-8675-E7DF2C2BFB21}"/>
                </a:ext>
              </a:extLst>
            </p:cNvPr>
            <p:cNvSpPr txBox="1"/>
            <p:nvPr/>
          </p:nvSpPr>
          <p:spPr>
            <a:xfrm>
              <a:off x="9158942" y="871608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9C9961-04FE-4337-8016-E852F475924A}"/>
                </a:ext>
              </a:extLst>
            </p:cNvPr>
            <p:cNvSpPr txBox="1"/>
            <p:nvPr/>
          </p:nvSpPr>
          <p:spPr>
            <a:xfrm>
              <a:off x="10672257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2017-1977-4F15-83E9-42EB1E3B7CAF}"/>
                </a:ext>
              </a:extLst>
            </p:cNvPr>
            <p:cNvSpPr txBox="1"/>
            <p:nvPr/>
          </p:nvSpPr>
          <p:spPr>
            <a:xfrm>
              <a:off x="12362805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497FAF8-938F-4102-86D4-771E7EE00D37}"/>
                </a:ext>
              </a:extLst>
            </p:cNvPr>
            <p:cNvSpPr txBox="1"/>
            <p:nvPr/>
          </p:nvSpPr>
          <p:spPr>
            <a:xfrm>
              <a:off x="13936769" y="871607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B9F59C-627D-4468-9AAE-438884C8531A}"/>
                </a:ext>
              </a:extLst>
            </p:cNvPr>
            <p:cNvSpPr txBox="1"/>
            <p:nvPr/>
          </p:nvSpPr>
          <p:spPr>
            <a:xfrm>
              <a:off x="15621589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54524FA-D694-477A-BB4D-454230D6235E}"/>
                </a:ext>
              </a:extLst>
            </p:cNvPr>
            <p:cNvSpPr/>
            <p:nvPr/>
          </p:nvSpPr>
          <p:spPr>
            <a:xfrm>
              <a:off x="6206223" y="5986439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ADA68A-1022-473F-86D9-224E299B03B1}"/>
                </a:ext>
              </a:extLst>
            </p:cNvPr>
            <p:cNvSpPr txBox="1"/>
            <p:nvPr/>
          </p:nvSpPr>
          <p:spPr>
            <a:xfrm>
              <a:off x="6112573" y="613146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7000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F3D323-29C7-46CD-9206-97898EBCCCB2}"/>
                </a:ext>
              </a:extLst>
            </p:cNvPr>
            <p:cNvSpPr txBox="1"/>
            <p:nvPr/>
          </p:nvSpPr>
          <p:spPr>
            <a:xfrm>
              <a:off x="6120694" y="703226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6500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BF9538-D9CE-4B55-B35B-532E218B05C2}"/>
                </a:ext>
              </a:extLst>
            </p:cNvPr>
            <p:cNvSpPr txBox="1"/>
            <p:nvPr/>
          </p:nvSpPr>
          <p:spPr>
            <a:xfrm>
              <a:off x="6110134" y="79127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6000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513B3-E554-40D4-A231-FC80857B4CBA}"/>
              </a:ext>
            </a:extLst>
          </p:cNvPr>
          <p:cNvGrpSpPr/>
          <p:nvPr/>
        </p:nvGrpSpPr>
        <p:grpSpPr>
          <a:xfrm>
            <a:off x="6068687" y="712524"/>
            <a:ext cx="10923913" cy="4006395"/>
            <a:chOff x="6068687" y="712524"/>
            <a:chExt cx="10923913" cy="40063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FC9BF-E906-4B9D-85A6-CE6E91F9DB81}"/>
                </a:ext>
              </a:extLst>
            </p:cNvPr>
            <p:cNvGrpSpPr/>
            <p:nvPr/>
          </p:nvGrpSpPr>
          <p:grpSpPr>
            <a:xfrm>
              <a:off x="6209110" y="712524"/>
              <a:ext cx="10783490" cy="3973776"/>
              <a:chOff x="6209110" y="712524"/>
              <a:chExt cx="10783490" cy="39737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78862D-6DBB-439E-9369-DEC96601D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07" t="13459" r="4333" b="4922"/>
              <a:stretch/>
            </p:blipFill>
            <p:spPr>
              <a:xfrm>
                <a:off x="6209110" y="712524"/>
                <a:ext cx="10783490" cy="3973776"/>
              </a:xfrm>
              <a:prstGeom prst="rect">
                <a:avLst/>
              </a:prstGeom>
            </p:spPr>
          </p:pic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F7C61B7B-B80B-4C66-A074-840227703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1136904"/>
                <a:ext cx="0" cy="27824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3BC42F0-7D13-4B34-A213-B167633A7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9848" y="1142606"/>
                <a:ext cx="1514" cy="2802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47820F3-B86B-4D31-9D05-4E44C0D85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1203" y="1126673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E831D66-5934-4811-9A66-E90037EA9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83676" y="1104900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3C1FA6A-0B36-4F9C-A50A-122B5C4F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200" y="1136904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FAB55A-64A7-4547-9976-2494142B774E}"/>
                </a:ext>
              </a:extLst>
            </p:cNvPr>
            <p:cNvSpPr/>
            <p:nvPr/>
          </p:nvSpPr>
          <p:spPr>
            <a:xfrm>
              <a:off x="6219157" y="1455941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EF4A0F-71E0-4870-80D2-67F96A1F44E7}"/>
                </a:ext>
              </a:extLst>
            </p:cNvPr>
            <p:cNvSpPr txBox="1"/>
            <p:nvPr/>
          </p:nvSpPr>
          <p:spPr>
            <a:xfrm>
              <a:off x="6086132" y="163339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13500</a:t>
              </a:r>
              <a:endParaRPr lang="ko-KR" alt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ACD8DB7-18E3-47F0-9E6F-F76F4A4082BB}"/>
                </a:ext>
              </a:extLst>
            </p:cNvPr>
            <p:cNvSpPr txBox="1"/>
            <p:nvPr/>
          </p:nvSpPr>
          <p:spPr>
            <a:xfrm>
              <a:off x="6068687" y="236524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13000</a:t>
              </a:r>
              <a:endParaRPr lang="ko-KR" altLang="en-US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C0F32F-FE18-4326-8E34-3E19FD26B1BA}"/>
                </a:ext>
              </a:extLst>
            </p:cNvPr>
            <p:cNvSpPr txBox="1"/>
            <p:nvPr/>
          </p:nvSpPr>
          <p:spPr>
            <a:xfrm>
              <a:off x="6096000" y="310585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12500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5980E3D-87D4-471A-A171-42AFF84DA634}"/>
                </a:ext>
              </a:extLst>
            </p:cNvPr>
            <p:cNvSpPr/>
            <p:nvPr/>
          </p:nvSpPr>
          <p:spPr>
            <a:xfrm rot="5400000">
              <a:off x="11455421" y="-762912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236B04-9612-42A3-BA57-8A0A7A15E96D}"/>
                </a:ext>
              </a:extLst>
            </p:cNvPr>
            <p:cNvSpPr txBox="1"/>
            <p:nvPr/>
          </p:nvSpPr>
          <p:spPr>
            <a:xfrm>
              <a:off x="7506674" y="397298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BA2E7C-19C4-4A0A-A6F7-9F2333AB5087}"/>
                </a:ext>
              </a:extLst>
            </p:cNvPr>
            <p:cNvSpPr txBox="1"/>
            <p:nvPr/>
          </p:nvSpPr>
          <p:spPr>
            <a:xfrm>
              <a:off x="9191494" y="398225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883C98-8CBA-4CC3-8BD9-A4F771595618}"/>
                </a:ext>
              </a:extLst>
            </p:cNvPr>
            <p:cNvSpPr txBox="1"/>
            <p:nvPr/>
          </p:nvSpPr>
          <p:spPr>
            <a:xfrm>
              <a:off x="10704809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74B95A-11C4-46FE-965B-4B9173E36BEA}"/>
                </a:ext>
              </a:extLst>
            </p:cNvPr>
            <p:cNvSpPr txBox="1"/>
            <p:nvPr/>
          </p:nvSpPr>
          <p:spPr>
            <a:xfrm>
              <a:off x="12395357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28962C-BE2B-416F-B4E5-77FDDAFC0CFD}"/>
                </a:ext>
              </a:extLst>
            </p:cNvPr>
            <p:cNvSpPr txBox="1"/>
            <p:nvPr/>
          </p:nvSpPr>
          <p:spPr>
            <a:xfrm>
              <a:off x="13969321" y="39822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8B1CD9-1258-4238-9087-9D7E03FEF2AC}"/>
                </a:ext>
              </a:extLst>
            </p:cNvPr>
            <p:cNvSpPr txBox="1"/>
            <p:nvPr/>
          </p:nvSpPr>
          <p:spPr>
            <a:xfrm>
              <a:off x="15654141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73296" y="5083685"/>
            <a:ext cx="28295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99633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55C5A6E-8803-4C23-831E-28BC322C88F6}"/>
              </a:ext>
            </a:extLst>
          </p:cNvPr>
          <p:cNvSpPr/>
          <p:nvPr/>
        </p:nvSpPr>
        <p:spPr>
          <a:xfrm>
            <a:off x="46437" y="9397223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3E22B5C-2A2C-45DE-82A3-54D411E2CF52}"/>
              </a:ext>
            </a:extLst>
          </p:cNvPr>
          <p:cNvCxnSpPr>
            <a:cxnSpLocks/>
          </p:cNvCxnSpPr>
          <p:nvPr/>
        </p:nvCxnSpPr>
        <p:spPr>
          <a:xfrm>
            <a:off x="10746815" y="6976037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16" grpId="0" animBg="1"/>
      <p:bldP spid="39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0" y="9969262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BB018C-8C00-499A-8B54-F5D1ACF17B19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50" grpId="0"/>
      <p:bldP spid="51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4BB706-0C7E-48E5-BA01-C9B3953DB424}"/>
              </a:ext>
            </a:extLst>
          </p:cNvPr>
          <p:cNvGrpSpPr/>
          <p:nvPr/>
        </p:nvGrpSpPr>
        <p:grpSpPr>
          <a:xfrm>
            <a:off x="6757763" y="5356793"/>
            <a:ext cx="10387237" cy="3341933"/>
            <a:chOff x="6757763" y="5356793"/>
            <a:chExt cx="10387237" cy="3341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2A3805-A8A0-4A43-B0C9-7F98F9125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3" t="12957" r="2937" b="12808"/>
            <a:stretch/>
          </p:blipFill>
          <p:spPr>
            <a:xfrm>
              <a:off x="6811163" y="5356793"/>
              <a:ext cx="10333837" cy="3167783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C6E3F3B-D699-451D-A2C1-7BD96345A872}"/>
                </a:ext>
              </a:extLst>
            </p:cNvPr>
            <p:cNvSpPr/>
            <p:nvPr/>
          </p:nvSpPr>
          <p:spPr>
            <a:xfrm rot="5400000">
              <a:off x="11789082" y="3450225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D74C1E-D701-4494-9988-940899315458}"/>
                </a:ext>
              </a:extLst>
            </p:cNvPr>
            <p:cNvSpPr txBox="1"/>
            <p:nvPr/>
          </p:nvSpPr>
          <p:spPr>
            <a:xfrm>
              <a:off x="8557423" y="835194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ADC0B6-262C-4B9C-9CEA-ACEE007210AB}"/>
                </a:ext>
              </a:extLst>
            </p:cNvPr>
            <p:cNvSpPr txBox="1"/>
            <p:nvPr/>
          </p:nvSpPr>
          <p:spPr>
            <a:xfrm>
              <a:off x="10135578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E71DBB-AD67-4331-A2F1-5015F698EEEA}"/>
                </a:ext>
              </a:extLst>
            </p:cNvPr>
            <p:cNvSpPr txBox="1"/>
            <p:nvPr/>
          </p:nvSpPr>
          <p:spPr>
            <a:xfrm>
              <a:off x="11800816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E8601D-B122-4494-9E54-96631412F44B}"/>
                </a:ext>
              </a:extLst>
            </p:cNvPr>
            <p:cNvSpPr txBox="1"/>
            <p:nvPr/>
          </p:nvSpPr>
          <p:spPr>
            <a:xfrm>
              <a:off x="13422860" y="83639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534643-C1AD-4A5C-9286-E5C53679DC14}"/>
                </a:ext>
              </a:extLst>
            </p:cNvPr>
            <p:cNvSpPr txBox="1"/>
            <p:nvPr/>
          </p:nvSpPr>
          <p:spPr>
            <a:xfrm>
              <a:off x="15007094" y="836072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77A3D2E-77A3-4C58-A9C9-D7E966791FFC}"/>
                </a:ext>
              </a:extLst>
            </p:cNvPr>
            <p:cNvSpPr/>
            <p:nvPr/>
          </p:nvSpPr>
          <p:spPr>
            <a:xfrm>
              <a:off x="6889341" y="5793339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588ED5-B40C-46AF-B434-DB0FD8EF6992}"/>
                </a:ext>
              </a:extLst>
            </p:cNvPr>
            <p:cNvSpPr txBox="1"/>
            <p:nvPr/>
          </p:nvSpPr>
          <p:spPr>
            <a:xfrm>
              <a:off x="6841993" y="751582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3943319-2BB7-4F86-96DA-234057B4BEC5}"/>
                </a:ext>
              </a:extLst>
            </p:cNvPr>
            <p:cNvSpPr txBox="1"/>
            <p:nvPr/>
          </p:nvSpPr>
          <p:spPr>
            <a:xfrm>
              <a:off x="6757763" y="786008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64.5</a:t>
              </a:r>
              <a:endParaRPr lang="ko-KR" alt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483C7A-AF08-4546-972E-BAF02B11044A}"/>
                </a:ext>
              </a:extLst>
            </p:cNvPr>
            <p:cNvSpPr txBox="1"/>
            <p:nvPr/>
          </p:nvSpPr>
          <p:spPr>
            <a:xfrm>
              <a:off x="6766869" y="583000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67.5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545CF-D41D-4B7A-AA28-203EE8F1339A}"/>
                </a:ext>
              </a:extLst>
            </p:cNvPr>
            <p:cNvSpPr txBox="1"/>
            <p:nvPr/>
          </p:nvSpPr>
          <p:spPr>
            <a:xfrm>
              <a:off x="6858642" y="616927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</a:t>
              </a:r>
              <a:endParaRPr lang="ko-KR" alt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F741DA-D9DE-4C75-BFF0-B66309D8F41C}"/>
                </a:ext>
              </a:extLst>
            </p:cNvPr>
            <p:cNvSpPr txBox="1"/>
            <p:nvPr/>
          </p:nvSpPr>
          <p:spPr>
            <a:xfrm>
              <a:off x="6766842" y="649133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66.5</a:t>
              </a:r>
              <a:endParaRPr lang="ko-KR" alt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5BD342-8D67-4EE1-8CE7-DCF6D94A29CE}"/>
                </a:ext>
              </a:extLst>
            </p:cNvPr>
            <p:cNvSpPr txBox="1"/>
            <p:nvPr/>
          </p:nvSpPr>
          <p:spPr>
            <a:xfrm>
              <a:off x="6859678" y="68340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</a:t>
              </a:r>
              <a:endParaRPr lang="ko-KR" altLang="en-US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FA3502-E6C9-4919-B621-2AF9614CDF7A}"/>
                </a:ext>
              </a:extLst>
            </p:cNvPr>
            <p:cNvSpPr txBox="1"/>
            <p:nvPr/>
          </p:nvSpPr>
          <p:spPr>
            <a:xfrm>
              <a:off x="6777170" y="717955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65.5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865B5-9068-43B1-A42A-DCD277E2A5D5}"/>
              </a:ext>
            </a:extLst>
          </p:cNvPr>
          <p:cNvGrpSpPr/>
          <p:nvPr/>
        </p:nvGrpSpPr>
        <p:grpSpPr>
          <a:xfrm>
            <a:off x="6705600" y="1122002"/>
            <a:ext cx="10364878" cy="3230747"/>
            <a:chOff x="6705600" y="1122002"/>
            <a:chExt cx="10364878" cy="32307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129AE9-E48A-4793-8E30-A17319A95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" t="13065" r="3477" b="11431"/>
            <a:stretch/>
          </p:blipFill>
          <p:spPr>
            <a:xfrm>
              <a:off x="6783478" y="1122002"/>
              <a:ext cx="10287000" cy="316778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DA78365-4645-4E17-858E-1D3CA594E208}"/>
                </a:ext>
              </a:extLst>
            </p:cNvPr>
            <p:cNvSpPr/>
            <p:nvPr/>
          </p:nvSpPr>
          <p:spPr>
            <a:xfrm>
              <a:off x="6856923" y="1419337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0114D-9CFA-4B68-A03C-8BBF3601869E}"/>
                </a:ext>
              </a:extLst>
            </p:cNvPr>
            <p:cNvSpPr txBox="1"/>
            <p:nvPr/>
          </p:nvSpPr>
          <p:spPr>
            <a:xfrm>
              <a:off x="6775789" y="21662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</a:t>
              </a:r>
              <a:endParaRPr lang="ko-KR" alt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005BA1-B02F-469B-9B8B-AD26F604E167}"/>
                </a:ext>
              </a:extLst>
            </p:cNvPr>
            <p:cNvSpPr txBox="1"/>
            <p:nvPr/>
          </p:nvSpPr>
          <p:spPr>
            <a:xfrm>
              <a:off x="6709958" y="248220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34.5</a:t>
              </a:r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F5082D-8680-4465-AF2E-92886838F0A0}"/>
                </a:ext>
              </a:extLst>
            </p:cNvPr>
            <p:cNvSpPr txBox="1"/>
            <p:nvPr/>
          </p:nvSpPr>
          <p:spPr>
            <a:xfrm>
              <a:off x="6789368" y="143656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35B552-EF98-4EF0-A0A3-0F610FEDD7C4}"/>
                </a:ext>
              </a:extLst>
            </p:cNvPr>
            <p:cNvSpPr txBox="1"/>
            <p:nvPr/>
          </p:nvSpPr>
          <p:spPr>
            <a:xfrm>
              <a:off x="6709958" y="181971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35.5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9E9CBE-E64C-452A-B6D1-BF7880335F44}"/>
                </a:ext>
              </a:extLst>
            </p:cNvPr>
            <p:cNvSpPr txBox="1"/>
            <p:nvPr/>
          </p:nvSpPr>
          <p:spPr>
            <a:xfrm>
              <a:off x="6791430" y="284676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</a:t>
              </a:r>
              <a:endParaRPr lang="ko-KR" altLang="en-US" sz="14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3357B0-04FD-41E0-BB7C-AC784E95F04C}"/>
                </a:ext>
              </a:extLst>
            </p:cNvPr>
            <p:cNvSpPr txBox="1"/>
            <p:nvPr/>
          </p:nvSpPr>
          <p:spPr>
            <a:xfrm>
              <a:off x="6705600" y="318479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33.5</a:t>
              </a:r>
              <a:endParaRPr lang="ko-KR" alt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B27FF-26DB-4927-B637-808038AFF83A}"/>
                </a:ext>
              </a:extLst>
            </p:cNvPr>
            <p:cNvSpPr txBox="1"/>
            <p:nvPr/>
          </p:nvSpPr>
          <p:spPr>
            <a:xfrm>
              <a:off x="6774781" y="352643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</a:t>
              </a:r>
              <a:endParaRPr lang="ko-KR" altLang="en-US" sz="14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7FAA2-0995-48B0-9589-815514347CFB}"/>
                </a:ext>
              </a:extLst>
            </p:cNvPr>
            <p:cNvSpPr/>
            <p:nvPr/>
          </p:nvSpPr>
          <p:spPr>
            <a:xfrm rot="5400000">
              <a:off x="11735923" y="-868710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732C75-E40E-4A17-9D46-61CA3B271EFD}"/>
                </a:ext>
              </a:extLst>
            </p:cNvPr>
            <p:cNvSpPr txBox="1"/>
            <p:nvPr/>
          </p:nvSpPr>
          <p:spPr>
            <a:xfrm>
              <a:off x="8504264" y="40330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5AEFFD-AD10-4FFF-AF82-F2FFFDF2D388}"/>
                </a:ext>
              </a:extLst>
            </p:cNvPr>
            <p:cNvSpPr txBox="1"/>
            <p:nvPr/>
          </p:nvSpPr>
          <p:spPr>
            <a:xfrm>
              <a:off x="10082419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058F1D-F627-4BA6-B76F-FD7BB2B7C219}"/>
                </a:ext>
              </a:extLst>
            </p:cNvPr>
            <p:cNvSpPr txBox="1"/>
            <p:nvPr/>
          </p:nvSpPr>
          <p:spPr>
            <a:xfrm>
              <a:off x="11747657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C3F7BB-4FF3-45CF-876F-86E6A07C68E0}"/>
                </a:ext>
              </a:extLst>
            </p:cNvPr>
            <p:cNvSpPr txBox="1"/>
            <p:nvPr/>
          </p:nvSpPr>
          <p:spPr>
            <a:xfrm>
              <a:off x="13369701" y="404497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19A49-C675-4728-B0A2-F2F47614B8D0}"/>
                </a:ext>
              </a:extLst>
            </p:cNvPr>
            <p:cNvSpPr txBox="1"/>
            <p:nvPr/>
          </p:nvSpPr>
          <p:spPr>
            <a:xfrm>
              <a:off x="14953935" y="404178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81807" y="747068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18868" y="5119092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978081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2287211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36443" y="9979223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F43B8D-CEE1-45FF-B260-FBC2F9E30143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B782A-43AF-406F-BDEE-F92C4F4A50C6}"/>
              </a:ext>
            </a:extLst>
          </p:cNvPr>
          <p:cNvSpPr txBox="1"/>
          <p:nvPr/>
        </p:nvSpPr>
        <p:spPr>
          <a:xfrm>
            <a:off x="181468" y="7959923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세계보건기구 기준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0BFAF-027C-4B87-8EE6-DB477D2BA0AC}"/>
              </a:ext>
            </a:extLst>
          </p:cNvPr>
          <p:cNvSpPr txBox="1"/>
          <p:nvPr/>
        </p:nvSpPr>
        <p:spPr>
          <a:xfrm>
            <a:off x="181468" y="8207742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A2E637-F25F-4E71-BD82-BFA05A20816A}"/>
              </a:ext>
            </a:extLst>
          </p:cNvPr>
          <p:cNvSpPr/>
          <p:nvPr/>
        </p:nvSpPr>
        <p:spPr>
          <a:xfrm>
            <a:off x="11963400" y="1485900"/>
            <a:ext cx="1600200" cy="252544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2002068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A3B17F0-FB65-4266-87C3-C0BF28631E92}"/>
              </a:ext>
            </a:extLst>
          </p:cNvPr>
          <p:cNvSpPr/>
          <p:nvPr/>
        </p:nvSpPr>
        <p:spPr>
          <a:xfrm>
            <a:off x="8746516" y="1485900"/>
            <a:ext cx="1600200" cy="24960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0A453B-88AF-4DAC-99A1-4077969BD056}"/>
              </a:ext>
            </a:extLst>
          </p:cNvPr>
          <p:cNvSpPr/>
          <p:nvPr/>
        </p:nvSpPr>
        <p:spPr>
          <a:xfrm>
            <a:off x="8783417" y="5769466"/>
            <a:ext cx="1600200" cy="255521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865789" y="2872030"/>
            <a:ext cx="1400783" cy="32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865789" y="7284935"/>
            <a:ext cx="1480927" cy="196207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31" grpId="0" animBg="1"/>
      <p:bldP spid="72" grpId="0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5916</TotalTime>
  <Words>3668</Words>
  <Application>Microsoft Office PowerPoint</Application>
  <PresentationFormat>사용자 지정</PresentationFormat>
  <Paragraphs>453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준규</cp:lastModifiedBy>
  <cp:revision>238</cp:revision>
  <dcterms:created xsi:type="dcterms:W3CDTF">2023-11-06T21:29:30Z</dcterms:created>
  <dcterms:modified xsi:type="dcterms:W3CDTF">2023-11-20T15:41:54Z</dcterms:modified>
</cp:coreProperties>
</file>